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6"/>
  </p:notesMasterIdLst>
  <p:handoutMasterIdLst>
    <p:handoutMasterId r:id="rId37"/>
  </p:handoutMasterIdLst>
  <p:sldIdLst>
    <p:sldId id="256" r:id="rId2"/>
    <p:sldId id="346" r:id="rId3"/>
    <p:sldId id="370" r:id="rId4"/>
    <p:sldId id="280" r:id="rId5"/>
    <p:sldId id="284" r:id="rId6"/>
    <p:sldId id="356" r:id="rId7"/>
    <p:sldId id="357" r:id="rId8"/>
    <p:sldId id="371" r:id="rId9"/>
    <p:sldId id="360" r:id="rId10"/>
    <p:sldId id="361" r:id="rId11"/>
    <p:sldId id="364" r:id="rId12"/>
    <p:sldId id="365" r:id="rId13"/>
    <p:sldId id="374" r:id="rId14"/>
    <p:sldId id="366" r:id="rId15"/>
    <p:sldId id="376" r:id="rId16"/>
    <p:sldId id="377" r:id="rId17"/>
    <p:sldId id="378" r:id="rId18"/>
    <p:sldId id="410" r:id="rId19"/>
    <p:sldId id="367" r:id="rId20"/>
    <p:sldId id="404" r:id="rId21"/>
    <p:sldId id="407" r:id="rId22"/>
    <p:sldId id="369" r:id="rId23"/>
    <p:sldId id="380" r:id="rId24"/>
    <p:sldId id="381" r:id="rId25"/>
    <p:sldId id="382" r:id="rId26"/>
    <p:sldId id="295" r:id="rId27"/>
    <p:sldId id="387" r:id="rId28"/>
    <p:sldId id="388" r:id="rId29"/>
    <p:sldId id="395" r:id="rId30"/>
    <p:sldId id="398" r:id="rId31"/>
    <p:sldId id="368" r:id="rId32"/>
    <p:sldId id="417" r:id="rId33"/>
    <p:sldId id="318" r:id="rId34"/>
    <p:sldId id="32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08DA"/>
    <a:srgbClr val="2C69B2"/>
    <a:srgbClr val="000000"/>
    <a:srgbClr val="6400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7" autoAdjust="0"/>
  </p:normalViewPr>
  <p:slideViewPr>
    <p:cSldViewPr snapToGrid="0">
      <p:cViewPr>
        <p:scale>
          <a:sx n="75" d="100"/>
          <a:sy n="75" d="100"/>
        </p:scale>
        <p:origin x="-372"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178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DAVV-AB4DF24C9C\My%20Documents\Downloads\feedback.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dmin.DAVV-AB4DF24C9C\My%20Documents\Downloads\feedback.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DAVV-AB4DF24C9C\My%20Documents\Downloads\feedback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1st%20sem%20Feedback%202013-14\BLIS%20Teacher%20wise%20feedback%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Students Feedback for Curriculum: BLIS</a:t>
            </a:r>
          </a:p>
        </c:rich>
      </c:tx>
      <c:layout>
        <c:manualLayout>
          <c:xMode val="edge"/>
          <c:yMode val="edge"/>
          <c:x val="0.1612758138057169"/>
          <c:y val="0"/>
        </c:manualLayout>
      </c:layout>
    </c:title>
    <c:plotArea>
      <c:layout/>
      <c:barChart>
        <c:barDir val="col"/>
        <c:grouping val="clustered"/>
        <c:ser>
          <c:idx val="0"/>
          <c:order val="0"/>
          <c:tx>
            <c:strRef>
              <c:f>Sheet1!$C$3</c:f>
              <c:strCache>
                <c:ptCount val="1"/>
                <c:pt idx="0">
                  <c:v>Need Improv.</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Sheet1!$B$4:$B$8</c:f>
              <c:strCache>
                <c:ptCount val="5"/>
                <c:pt idx="0">
                  <c:v>Fullfillment Of objectives</c:v>
                </c:pt>
                <c:pt idx="1">
                  <c:v>Fundamentals coverage</c:v>
                </c:pt>
                <c:pt idx="2">
                  <c:v>Dept of course coverage</c:v>
                </c:pt>
                <c:pt idx="3">
                  <c:v>Relevance of this subject with practical/ lab work</c:v>
                </c:pt>
                <c:pt idx="4">
                  <c:v>References suggested </c:v>
                </c:pt>
              </c:strCache>
            </c:strRef>
          </c:cat>
          <c:val>
            <c:numRef>
              <c:f>Sheet1!$C$4:$C$8</c:f>
              <c:numCache>
                <c:formatCode>General</c:formatCode>
                <c:ptCount val="5"/>
                <c:pt idx="0">
                  <c:v>2</c:v>
                </c:pt>
                <c:pt idx="1">
                  <c:v>2</c:v>
                </c:pt>
                <c:pt idx="2">
                  <c:v>0</c:v>
                </c:pt>
                <c:pt idx="3">
                  <c:v>6</c:v>
                </c:pt>
                <c:pt idx="4">
                  <c:v>6</c:v>
                </c:pt>
              </c:numCache>
            </c:numRef>
          </c:val>
        </c:ser>
        <c:ser>
          <c:idx val="1"/>
          <c:order val="1"/>
          <c:tx>
            <c:strRef>
              <c:f>Sheet1!$D$3</c:f>
              <c:strCache>
                <c:ptCount val="1"/>
                <c:pt idx="0">
                  <c:v>Good</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Sheet1!$B$4:$B$8</c:f>
              <c:strCache>
                <c:ptCount val="5"/>
                <c:pt idx="0">
                  <c:v>Fullfillment Of objectives</c:v>
                </c:pt>
                <c:pt idx="1">
                  <c:v>Fundamentals coverage</c:v>
                </c:pt>
                <c:pt idx="2">
                  <c:v>Dept of course coverage</c:v>
                </c:pt>
                <c:pt idx="3">
                  <c:v>Relevance of this subject with practical/ lab work</c:v>
                </c:pt>
                <c:pt idx="4">
                  <c:v>References suggested </c:v>
                </c:pt>
              </c:strCache>
            </c:strRef>
          </c:cat>
          <c:val>
            <c:numRef>
              <c:f>Sheet1!$D$4:$D$8</c:f>
              <c:numCache>
                <c:formatCode>General</c:formatCode>
                <c:ptCount val="5"/>
                <c:pt idx="0">
                  <c:v>7</c:v>
                </c:pt>
                <c:pt idx="1">
                  <c:v>7</c:v>
                </c:pt>
                <c:pt idx="2">
                  <c:v>9</c:v>
                </c:pt>
                <c:pt idx="3">
                  <c:v>3</c:v>
                </c:pt>
                <c:pt idx="4">
                  <c:v>3</c:v>
                </c:pt>
              </c:numCache>
            </c:numRef>
          </c:val>
        </c:ser>
        <c:dLbls>
          <c:showVal val="1"/>
        </c:dLbls>
        <c:axId val="39110144"/>
        <c:axId val="39111680"/>
      </c:barChart>
      <c:catAx>
        <c:axId val="39110144"/>
        <c:scaling>
          <c:orientation val="minMax"/>
        </c:scaling>
        <c:axPos val="b"/>
        <c:numFmt formatCode="General" sourceLinked="0"/>
        <c:tickLblPos val="nextTo"/>
        <c:crossAx val="39111680"/>
        <c:crosses val="autoZero"/>
        <c:auto val="1"/>
        <c:lblAlgn val="ctr"/>
        <c:lblOffset val="100"/>
      </c:catAx>
      <c:valAx>
        <c:axId val="39111680"/>
        <c:scaling>
          <c:orientation val="minMax"/>
        </c:scaling>
        <c:axPos val="l"/>
        <c:majorGridlines/>
        <c:title>
          <c:tx>
            <c:rich>
              <a:bodyPr rot="0" vert="wordArtVert"/>
              <a:lstStyle/>
              <a:p>
                <a:pPr>
                  <a:defRPr/>
                </a:pPr>
                <a:r>
                  <a:rPr lang="en-US"/>
                  <a:t>Students</a:t>
                </a:r>
              </a:p>
            </c:rich>
          </c:tx>
        </c:title>
        <c:numFmt formatCode="General" sourceLinked="1"/>
        <c:tickLblPos val="nextTo"/>
        <c:crossAx val="39110144"/>
        <c:crosses val="autoZero"/>
        <c:crossBetween val="between"/>
      </c:valAx>
      <c:dTable>
        <c:showHorzBorder val="1"/>
        <c:showVertBorder val="1"/>
        <c:showOutline val="1"/>
        <c:showKeys val="1"/>
      </c:dTable>
    </c:plotArea>
    <c:legend>
      <c:legendPos val="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Students Feedback for Curriculum: MLIS</a:t>
            </a:r>
          </a:p>
        </c:rich>
      </c:tx>
      <c:layout>
        <c:manualLayout>
          <c:xMode val="edge"/>
          <c:yMode val="edge"/>
          <c:x val="9.143461332237568E-2"/>
          <c:y val="1.2540452009237269E-2"/>
        </c:manualLayout>
      </c:layout>
    </c:title>
    <c:plotArea>
      <c:layout/>
      <c:barChart>
        <c:barDir val="col"/>
        <c:grouping val="clustered"/>
        <c:ser>
          <c:idx val="0"/>
          <c:order val="0"/>
          <c:tx>
            <c:strRef>
              <c:f>Sheet1!$C$26</c:f>
              <c:strCache>
                <c:ptCount val="1"/>
                <c:pt idx="0">
                  <c:v>Need Impro.</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Sheet1!$B$27:$B$31</c:f>
              <c:strCache>
                <c:ptCount val="5"/>
                <c:pt idx="0">
                  <c:v>Fullfillment Of objectives</c:v>
                </c:pt>
                <c:pt idx="1">
                  <c:v>Fundamentals coverage</c:v>
                </c:pt>
                <c:pt idx="2">
                  <c:v>Dept of course coverage</c:v>
                </c:pt>
                <c:pt idx="3">
                  <c:v>Relevance of this subject with practical/ lab work</c:v>
                </c:pt>
                <c:pt idx="4">
                  <c:v>References suggested </c:v>
                </c:pt>
              </c:strCache>
            </c:strRef>
          </c:cat>
          <c:val>
            <c:numRef>
              <c:f>Sheet1!$C$27:$C$31</c:f>
              <c:numCache>
                <c:formatCode>General</c:formatCode>
                <c:ptCount val="5"/>
                <c:pt idx="0">
                  <c:v>9</c:v>
                </c:pt>
                <c:pt idx="1">
                  <c:v>10</c:v>
                </c:pt>
                <c:pt idx="2">
                  <c:v>10</c:v>
                </c:pt>
                <c:pt idx="3">
                  <c:v>12</c:v>
                </c:pt>
                <c:pt idx="4">
                  <c:v>12</c:v>
                </c:pt>
              </c:numCache>
            </c:numRef>
          </c:val>
        </c:ser>
        <c:ser>
          <c:idx val="1"/>
          <c:order val="1"/>
          <c:tx>
            <c:strRef>
              <c:f>Sheet1!$D$26</c:f>
              <c:strCache>
                <c:ptCount val="1"/>
                <c:pt idx="0">
                  <c:v>Good</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Sheet1!$B$27:$B$31</c:f>
              <c:strCache>
                <c:ptCount val="5"/>
                <c:pt idx="0">
                  <c:v>Fullfillment Of objectives</c:v>
                </c:pt>
                <c:pt idx="1">
                  <c:v>Fundamentals coverage</c:v>
                </c:pt>
                <c:pt idx="2">
                  <c:v>Dept of course coverage</c:v>
                </c:pt>
                <c:pt idx="3">
                  <c:v>Relevance of this subject with practical/ lab work</c:v>
                </c:pt>
                <c:pt idx="4">
                  <c:v>References suggested </c:v>
                </c:pt>
              </c:strCache>
            </c:strRef>
          </c:cat>
          <c:val>
            <c:numRef>
              <c:f>Sheet1!$D$27:$D$31</c:f>
              <c:numCache>
                <c:formatCode>General</c:formatCode>
                <c:ptCount val="5"/>
                <c:pt idx="0">
                  <c:v>10</c:v>
                </c:pt>
                <c:pt idx="1">
                  <c:v>9</c:v>
                </c:pt>
                <c:pt idx="2">
                  <c:v>9</c:v>
                </c:pt>
                <c:pt idx="3">
                  <c:v>7</c:v>
                </c:pt>
                <c:pt idx="4">
                  <c:v>7</c:v>
                </c:pt>
              </c:numCache>
            </c:numRef>
          </c:val>
        </c:ser>
        <c:dLbls>
          <c:showVal val="1"/>
        </c:dLbls>
        <c:axId val="40045568"/>
        <c:axId val="40055552"/>
      </c:barChart>
      <c:catAx>
        <c:axId val="40045568"/>
        <c:scaling>
          <c:orientation val="minMax"/>
        </c:scaling>
        <c:axPos val="b"/>
        <c:numFmt formatCode="General" sourceLinked="0"/>
        <c:tickLblPos val="nextTo"/>
        <c:crossAx val="40055552"/>
        <c:crosses val="autoZero"/>
        <c:auto val="1"/>
        <c:lblAlgn val="ctr"/>
        <c:lblOffset val="100"/>
      </c:catAx>
      <c:valAx>
        <c:axId val="40055552"/>
        <c:scaling>
          <c:orientation val="minMax"/>
        </c:scaling>
        <c:axPos val="l"/>
        <c:majorGridlines/>
        <c:title>
          <c:tx>
            <c:rich>
              <a:bodyPr rot="0" vert="wordArtVert"/>
              <a:lstStyle/>
              <a:p>
                <a:pPr>
                  <a:defRPr/>
                </a:pPr>
                <a:r>
                  <a:rPr lang="en-US"/>
                  <a:t>Students</a:t>
                </a:r>
              </a:p>
            </c:rich>
          </c:tx>
        </c:title>
        <c:numFmt formatCode="General" sourceLinked="1"/>
        <c:tickLblPos val="nextTo"/>
        <c:crossAx val="40045568"/>
        <c:crosses val="autoZero"/>
        <c:crossBetween val="between"/>
      </c:valAx>
      <c:dTable>
        <c:showHorzBorder val="1"/>
        <c:showVertBorder val="1"/>
        <c:showOutline val="1"/>
        <c:showKeys val="1"/>
      </c:dTable>
    </c:plotArea>
    <c:legend>
      <c:legendPos val="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Students Feedback for Curriculum: M. Phil</a:t>
            </a:r>
          </a:p>
        </c:rich>
      </c:tx>
      <c:overlay val="1"/>
    </c:title>
    <c:plotArea>
      <c:layout/>
      <c:barChart>
        <c:barDir val="col"/>
        <c:grouping val="clustered"/>
        <c:ser>
          <c:idx val="0"/>
          <c:order val="0"/>
          <c:tx>
            <c:strRef>
              <c:f>Sheet1!$C$44</c:f>
              <c:strCache>
                <c:ptCount val="1"/>
                <c:pt idx="0">
                  <c:v>Need Improvement</c:v>
                </c:pt>
              </c:strCache>
            </c:strRef>
          </c:tx>
          <c:dLbls>
            <c:spPr>
              <a:noFill/>
              <a:ln>
                <a:noFill/>
              </a:ln>
              <a:effectLst/>
            </c:spPr>
            <c:dLblPos val="inEnd"/>
            <c:showVal val="1"/>
            <c:extLst>
              <c:ext xmlns:c15="http://schemas.microsoft.com/office/drawing/2012/chart" uri="{CE6537A1-D6FC-4f65-9D91-7224C49458BB}">
                <c15:showLeaderLines val="0"/>
              </c:ext>
            </c:extLst>
          </c:dLbls>
          <c:cat>
            <c:strRef>
              <c:f>Sheet1!$B$45:$B$49</c:f>
              <c:strCache>
                <c:ptCount val="5"/>
                <c:pt idx="2">
                  <c:v>Fullfillment Of objectives</c:v>
                </c:pt>
                <c:pt idx="3">
                  <c:v>Fundamentals coverage</c:v>
                </c:pt>
                <c:pt idx="4">
                  <c:v>Dept of course coverage</c:v>
                </c:pt>
              </c:strCache>
            </c:strRef>
          </c:cat>
          <c:val>
            <c:numRef>
              <c:f>Sheet1!$C$45:$C$49</c:f>
              <c:numCache>
                <c:formatCode>General</c:formatCode>
                <c:ptCount val="5"/>
              </c:numCache>
            </c:numRef>
          </c:val>
        </c:ser>
        <c:ser>
          <c:idx val="1"/>
          <c:order val="1"/>
          <c:tx>
            <c:strRef>
              <c:f>Sheet1!$D$44</c:f>
              <c:strCache>
                <c:ptCount val="1"/>
                <c:pt idx="0">
                  <c:v>Good</c:v>
                </c:pt>
              </c:strCache>
            </c:strRef>
          </c:tx>
          <c:dLbls>
            <c:spPr>
              <a:noFill/>
              <a:ln>
                <a:noFill/>
              </a:ln>
              <a:effectLst/>
            </c:spPr>
            <c:dLblPos val="inEnd"/>
            <c:showVal val="1"/>
            <c:extLst>
              <c:ext xmlns:c15="http://schemas.microsoft.com/office/drawing/2012/chart" uri="{CE6537A1-D6FC-4f65-9D91-7224C49458BB}">
                <c15:layout/>
                <c15:showLeaderLines val="0"/>
              </c:ext>
            </c:extLst>
          </c:dLbls>
          <c:cat>
            <c:strRef>
              <c:f>Sheet1!$B$45:$B$49</c:f>
              <c:strCache>
                <c:ptCount val="5"/>
                <c:pt idx="2">
                  <c:v>Fullfillment Of objectives</c:v>
                </c:pt>
                <c:pt idx="3">
                  <c:v>Fundamentals coverage</c:v>
                </c:pt>
                <c:pt idx="4">
                  <c:v>Dept of course coverage</c:v>
                </c:pt>
              </c:strCache>
            </c:strRef>
          </c:cat>
          <c:val>
            <c:numRef>
              <c:f>Sheet1!$D$45:$D$49</c:f>
              <c:numCache>
                <c:formatCode>General</c:formatCode>
                <c:ptCount val="5"/>
                <c:pt idx="2">
                  <c:v>6</c:v>
                </c:pt>
                <c:pt idx="3">
                  <c:v>6</c:v>
                </c:pt>
                <c:pt idx="4">
                  <c:v>6</c:v>
                </c:pt>
              </c:numCache>
            </c:numRef>
          </c:val>
        </c:ser>
        <c:dLbls>
          <c:showVal val="1"/>
        </c:dLbls>
        <c:axId val="40120704"/>
        <c:axId val="40122240"/>
      </c:barChart>
      <c:catAx>
        <c:axId val="40120704"/>
        <c:scaling>
          <c:orientation val="minMax"/>
        </c:scaling>
        <c:axPos val="b"/>
        <c:numFmt formatCode="General" sourceLinked="0"/>
        <c:tickLblPos val="nextTo"/>
        <c:crossAx val="40122240"/>
        <c:crosses val="autoZero"/>
        <c:auto val="1"/>
        <c:lblAlgn val="ctr"/>
        <c:lblOffset val="100"/>
      </c:catAx>
      <c:valAx>
        <c:axId val="40122240"/>
        <c:scaling>
          <c:orientation val="minMax"/>
        </c:scaling>
        <c:axPos val="l"/>
        <c:majorGridlines/>
        <c:title>
          <c:tx>
            <c:rich>
              <a:bodyPr rot="0" vert="wordArtVert"/>
              <a:lstStyle/>
              <a:p>
                <a:pPr>
                  <a:defRPr/>
                </a:pPr>
                <a:r>
                  <a:rPr lang="en-US"/>
                  <a:t>Students</a:t>
                </a:r>
              </a:p>
            </c:rich>
          </c:tx>
        </c:title>
        <c:numFmt formatCode="General" sourceLinked="1"/>
        <c:tickLblPos val="nextTo"/>
        <c:crossAx val="40120704"/>
        <c:crosses val="autoZero"/>
        <c:crossBetween val="between"/>
      </c:valAx>
      <c:dTable>
        <c:showHorzBorder val="1"/>
        <c:showVertBorder val="1"/>
        <c:showOutline val="1"/>
        <c:showKeys val="1"/>
      </c:dTable>
      <c:spPr>
        <a:solidFill>
          <a:schemeClr val="lt1"/>
        </a:solidFill>
        <a:ln w="25400" cap="flat" cmpd="sng" algn="ctr">
          <a:solidFill>
            <a:schemeClr val="accent1"/>
          </a:solidFill>
          <a:prstDash val="solid"/>
        </a:ln>
        <a:effectLst/>
      </c:spPr>
    </c:plotArea>
    <c:legend>
      <c:legendPos val="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1"/>
          <c:order val="0"/>
          <c:tx>
            <c:strRef>
              <c:f>Sheet1!$F$85</c:f>
              <c:strCache>
                <c:ptCount val="1"/>
                <c:pt idx="0">
                  <c:v>Mr. Bhupendra Ratha</c:v>
                </c:pt>
              </c:strCache>
            </c:strRef>
          </c:tx>
          <c:dLbls>
            <c:spPr>
              <a:noFill/>
              <a:ln>
                <a:noFill/>
              </a:ln>
              <a:effectLst/>
            </c:spPr>
            <c:txPr>
              <a:bodyPr/>
              <a:lstStyle/>
              <a:p>
                <a:pPr>
                  <a:defRPr b="1">
                    <a:latin typeface="Times New Roman" pitchFamily="18" charset="0"/>
                    <a:cs typeface="Times New Roman" pitchFamily="18" charset="0"/>
                  </a:defRPr>
                </a:pPr>
                <a:endParaRPr lang="en-US"/>
              </a:p>
            </c:txPr>
            <c:showVal val="1"/>
            <c:extLst>
              <c:ext xmlns:c15="http://schemas.microsoft.com/office/drawing/2012/chart" uri="{CE6537A1-D6FC-4f65-9D91-7224C49458BB}">
                <c15:layout/>
                <c15:showLeaderLines val="0"/>
              </c:ext>
            </c:extLst>
          </c:dLbls>
          <c:cat>
            <c:strRef>
              <c:f>Sheet1!$D$86:$D$95</c:f>
              <c:strCache>
                <c:ptCount val="10"/>
                <c:pt idx="0">
                  <c:v>Conceptual Clarity</c:v>
                </c:pt>
                <c:pt idx="1">
                  <c:v>Motivation </c:v>
                </c:pt>
                <c:pt idx="2">
                  <c:v>Communication Skill</c:v>
                </c:pt>
                <c:pt idx="3">
                  <c:v>Regularity and Punchuality</c:v>
                </c:pt>
                <c:pt idx="4">
                  <c:v>Subject Knowledge</c:v>
                </c:pt>
                <c:pt idx="5">
                  <c:v>Subject Coverage </c:v>
                </c:pt>
                <c:pt idx="6">
                  <c:v>Systematic Teaching </c:v>
                </c:pt>
                <c:pt idx="7">
                  <c:v>Guidance Outside of Class</c:v>
                </c:pt>
                <c:pt idx="8">
                  <c:v>Computer / IT skills</c:v>
                </c:pt>
                <c:pt idx="9">
                  <c:v>Overall Performance</c:v>
                </c:pt>
              </c:strCache>
            </c:strRef>
          </c:cat>
          <c:val>
            <c:numRef>
              <c:f>Sheet1!$F$86:$F$95</c:f>
              <c:numCache>
                <c:formatCode>General</c:formatCode>
                <c:ptCount val="10"/>
                <c:pt idx="0">
                  <c:v>9.33</c:v>
                </c:pt>
                <c:pt idx="1">
                  <c:v>9.11</c:v>
                </c:pt>
                <c:pt idx="2">
                  <c:v>8.44</c:v>
                </c:pt>
                <c:pt idx="3">
                  <c:v>9.33</c:v>
                </c:pt>
                <c:pt idx="4">
                  <c:v>9.33</c:v>
                </c:pt>
                <c:pt idx="5">
                  <c:v>8.44</c:v>
                </c:pt>
                <c:pt idx="6">
                  <c:v>8.89</c:v>
                </c:pt>
                <c:pt idx="7">
                  <c:v>9.11</c:v>
                </c:pt>
                <c:pt idx="8">
                  <c:v>9.7800000000000011</c:v>
                </c:pt>
                <c:pt idx="9">
                  <c:v>9.11</c:v>
                </c:pt>
              </c:numCache>
            </c:numRef>
          </c:val>
        </c:ser>
        <c:ser>
          <c:idx val="2"/>
          <c:order val="1"/>
          <c:tx>
            <c:strRef>
              <c:f>Sheet1!$G$85</c:f>
              <c:strCache>
                <c:ptCount val="1"/>
                <c:pt idx="0">
                  <c:v>Dr. GHS Naidu</c:v>
                </c:pt>
              </c:strCache>
            </c:strRef>
          </c:tx>
          <c:spPr>
            <a:solidFill>
              <a:schemeClr val="lt1"/>
            </a:solidFill>
            <a:ln w="25400" cap="flat" cmpd="sng" algn="ctr">
              <a:solidFill>
                <a:schemeClr val="accent1"/>
              </a:solidFill>
              <a:prstDash val="solid"/>
            </a:ln>
            <a:effectLst/>
          </c:spPr>
          <c:dLbls>
            <c:dLbl>
              <c:idx val="0"/>
              <c:layout>
                <c:manualLayout>
                  <c:x val="0"/>
                  <c:y val="0.13003356754544179"/>
                </c:manualLayout>
              </c:layout>
              <c:showVal val="1"/>
              <c:extLst>
                <c:ext xmlns:c15="http://schemas.microsoft.com/office/drawing/2012/chart" uri="{CE6537A1-D6FC-4f65-9D91-7224C49458BB}">
                  <c15:layout/>
                </c:ext>
              </c:extLst>
            </c:dLbl>
            <c:dLbl>
              <c:idx val="1"/>
              <c:layout>
                <c:manualLayout>
                  <c:x val="4.8148786574753457E-3"/>
                  <c:y val="0.14159210688281551"/>
                </c:manualLayout>
              </c:layout>
              <c:showVal val="1"/>
              <c:extLst>
                <c:ext xmlns:c15="http://schemas.microsoft.com/office/drawing/2012/chart" uri="{CE6537A1-D6FC-4f65-9D91-7224C49458BB}">
                  <c15:layout/>
                </c:ext>
              </c:extLst>
            </c:dLbl>
            <c:dLbl>
              <c:idx val="2"/>
              <c:layout>
                <c:manualLayout>
                  <c:x val="4.8148786574753457E-3"/>
                  <c:y val="9.2468314698980703E-2"/>
                </c:manualLayout>
              </c:layout>
              <c:showVal val="1"/>
              <c:extLst>
                <c:ext xmlns:c15="http://schemas.microsoft.com/office/drawing/2012/chart" uri="{CE6537A1-D6FC-4f65-9D91-7224C49458BB}">
                  <c15:layout/>
                </c:ext>
              </c:extLst>
            </c:dLbl>
            <c:dLbl>
              <c:idx val="3"/>
              <c:layout>
                <c:manualLayout>
                  <c:x val="3.2099191049835651E-3"/>
                  <c:y val="0.13870247204847141"/>
                </c:manualLayout>
              </c:layout>
              <c:showVal val="1"/>
              <c:extLst>
                <c:ext xmlns:c15="http://schemas.microsoft.com/office/drawing/2012/chart" uri="{CE6537A1-D6FC-4f65-9D91-7224C49458BB}">
                  <c15:layout/>
                </c:ext>
              </c:extLst>
            </c:dLbl>
            <c:dLbl>
              <c:idx val="4"/>
              <c:layout>
                <c:manualLayout>
                  <c:x val="4.8148786574753457E-3"/>
                  <c:y val="0.17626772489493306"/>
                </c:manualLayout>
              </c:layout>
              <c:showVal val="1"/>
              <c:extLst>
                <c:ext xmlns:c15="http://schemas.microsoft.com/office/drawing/2012/chart" uri="{CE6537A1-D6FC-4f65-9D91-7224C49458BB}">
                  <c15:layout/>
                </c:ext>
              </c:extLst>
            </c:dLbl>
            <c:dLbl>
              <c:idx val="5"/>
              <c:layout>
                <c:manualLayout>
                  <c:x val="4.8148786574753457E-3"/>
                  <c:y val="0.15026101138584391"/>
                </c:manualLayout>
              </c:layout>
              <c:showVal val="1"/>
              <c:extLst>
                <c:ext xmlns:c15="http://schemas.microsoft.com/office/drawing/2012/chart" uri="{CE6537A1-D6FC-4f65-9D91-7224C49458BB}">
                  <c15:layout/>
                </c:ext>
              </c:extLst>
            </c:dLbl>
            <c:dLbl>
              <c:idx val="6"/>
              <c:layout>
                <c:manualLayout>
                  <c:x val="4.8148786574753457E-3"/>
                  <c:y val="0.15892991588887428"/>
                </c:manualLayout>
              </c:layout>
              <c:showVal val="1"/>
              <c:extLst>
                <c:ext xmlns:c15="http://schemas.microsoft.com/office/drawing/2012/chart" uri="{CE6537A1-D6FC-4f65-9D91-7224C49458BB}">
                  <c15:layout/>
                </c:ext>
              </c:extLst>
            </c:dLbl>
            <c:dLbl>
              <c:idx val="7"/>
              <c:layout>
                <c:manualLayout>
                  <c:x val="6.4198382099671606E-3"/>
                  <c:y val="0.15892991588887428"/>
                </c:manualLayout>
              </c:layout>
              <c:showVal val="1"/>
              <c:extLst>
                <c:ext xmlns:c15="http://schemas.microsoft.com/office/drawing/2012/chart" uri="{CE6537A1-D6FC-4f65-9D91-7224C49458BB}">
                  <c15:layout/>
                </c:ext>
              </c:extLst>
            </c:dLbl>
            <c:dLbl>
              <c:idx val="8"/>
              <c:layout>
                <c:manualLayout>
                  <c:x val="8.0247977624589087E-3"/>
                  <c:y val="0.1473713765515007"/>
                </c:manualLayout>
              </c:layout>
              <c:showVal val="1"/>
              <c:extLst>
                <c:ext xmlns:c15="http://schemas.microsoft.com/office/drawing/2012/chart" uri="{CE6537A1-D6FC-4f65-9D91-7224C49458BB}">
                  <c15:layout/>
                </c:ext>
              </c:extLst>
            </c:dLbl>
            <c:dLbl>
              <c:idx val="9"/>
              <c:layout>
                <c:manualLayout>
                  <c:x val="4.8148786574753457E-3"/>
                  <c:y val="0.15892991588887428"/>
                </c:manualLayout>
              </c:layout>
              <c:showVal val="1"/>
              <c:extLst>
                <c:ext xmlns:c15="http://schemas.microsoft.com/office/drawing/2012/chart" uri="{CE6537A1-D6FC-4f65-9D91-7224C49458BB}">
                  <c15:layout/>
                </c:ext>
              </c:extLst>
            </c:dLbl>
            <c:spPr>
              <a:noFill/>
              <a:ln>
                <a:noFill/>
              </a:ln>
              <a:effectLst/>
            </c:spPr>
            <c:txPr>
              <a:bodyPr/>
              <a:lstStyle/>
              <a:p>
                <a:pPr>
                  <a:defRPr b="1">
                    <a:latin typeface="Times New Roman" pitchFamily="18" charset="0"/>
                    <a:cs typeface="Times New Roman" pitchFamily="18" charset="0"/>
                  </a:defRPr>
                </a:pPr>
                <a:endParaRPr lang="en-US"/>
              </a:p>
            </c:txPr>
            <c:showVal val="1"/>
            <c:extLst>
              <c:ext xmlns:c15="http://schemas.microsoft.com/office/drawing/2012/chart" uri="{CE6537A1-D6FC-4f65-9D91-7224C49458BB}">
                <c15:showLeaderLines val="0"/>
              </c:ext>
            </c:extLst>
          </c:dLbls>
          <c:cat>
            <c:strRef>
              <c:f>Sheet1!$D$86:$D$95</c:f>
              <c:strCache>
                <c:ptCount val="10"/>
                <c:pt idx="0">
                  <c:v>Conceptual Clarity</c:v>
                </c:pt>
                <c:pt idx="1">
                  <c:v>Motivation </c:v>
                </c:pt>
                <c:pt idx="2">
                  <c:v>Communication Skill</c:v>
                </c:pt>
                <c:pt idx="3">
                  <c:v>Regularity and Punchuality</c:v>
                </c:pt>
                <c:pt idx="4">
                  <c:v>Subject Knowledge</c:v>
                </c:pt>
                <c:pt idx="5">
                  <c:v>Subject Coverage </c:v>
                </c:pt>
                <c:pt idx="6">
                  <c:v>Systematic Teaching </c:v>
                </c:pt>
                <c:pt idx="7">
                  <c:v>Guidance Outside of Class</c:v>
                </c:pt>
                <c:pt idx="8">
                  <c:v>Computer / IT skills</c:v>
                </c:pt>
                <c:pt idx="9">
                  <c:v>Overall Performance</c:v>
                </c:pt>
              </c:strCache>
            </c:strRef>
          </c:cat>
          <c:val>
            <c:numRef>
              <c:f>Sheet1!$G$86:$G$95</c:f>
              <c:numCache>
                <c:formatCode>General</c:formatCode>
                <c:ptCount val="10"/>
                <c:pt idx="0">
                  <c:v>8.67</c:v>
                </c:pt>
                <c:pt idx="1">
                  <c:v>8.89</c:v>
                </c:pt>
                <c:pt idx="2">
                  <c:v>7.78</c:v>
                </c:pt>
                <c:pt idx="3">
                  <c:v>8.67</c:v>
                </c:pt>
                <c:pt idx="4">
                  <c:v>9.33</c:v>
                </c:pt>
                <c:pt idx="5">
                  <c:v>8.89</c:v>
                </c:pt>
                <c:pt idx="6">
                  <c:v>9.11</c:v>
                </c:pt>
                <c:pt idx="7">
                  <c:v>9.11</c:v>
                </c:pt>
                <c:pt idx="8">
                  <c:v>8.89</c:v>
                </c:pt>
                <c:pt idx="9">
                  <c:v>9.11</c:v>
                </c:pt>
              </c:numCache>
            </c:numRef>
          </c:val>
        </c:ser>
        <c:ser>
          <c:idx val="3"/>
          <c:order val="2"/>
          <c:tx>
            <c:strRef>
              <c:f>Sheet1!$H$85</c:f>
              <c:strCache>
                <c:ptCount val="1"/>
                <c:pt idx="0">
                  <c:v>Mrs. Swati Soni</c:v>
                </c:pt>
              </c:strCache>
            </c:strRef>
          </c:tx>
          <c:dLbls>
            <c:dLbl>
              <c:idx val="0"/>
              <c:layout>
                <c:manualLayout>
                  <c:x val="8.0247977624589243E-3"/>
                  <c:y val="0.22539151707876567"/>
                </c:manualLayout>
              </c:layout>
              <c:showVal val="1"/>
              <c:extLst>
                <c:ext xmlns:c15="http://schemas.microsoft.com/office/drawing/2012/chart" uri="{CE6537A1-D6FC-4f65-9D91-7224C49458BB}">
                  <c15:layout/>
                </c:ext>
              </c:extLst>
            </c:dLbl>
            <c:dLbl>
              <c:idx val="1"/>
              <c:layout>
                <c:manualLayout>
                  <c:x val="8.0247977624589087E-3"/>
                  <c:y val="0.26295676992522965"/>
                </c:manualLayout>
              </c:layout>
              <c:showVal val="1"/>
              <c:extLst>
                <c:ext xmlns:c15="http://schemas.microsoft.com/office/drawing/2012/chart" uri="{CE6537A1-D6FC-4f65-9D91-7224C49458BB}">
                  <c15:layout/>
                </c:ext>
              </c:extLst>
            </c:dLbl>
            <c:dLbl>
              <c:idx val="2"/>
              <c:layout>
                <c:manualLayout>
                  <c:x val="6.4198382099671606E-3"/>
                  <c:y val="0.20805370807270684"/>
                </c:manualLayout>
              </c:layout>
              <c:showVal val="1"/>
              <c:extLst>
                <c:ext xmlns:c15="http://schemas.microsoft.com/office/drawing/2012/chart" uri="{CE6537A1-D6FC-4f65-9D91-7224C49458BB}">
                  <c15:layout/>
                </c:ext>
              </c:extLst>
            </c:dLbl>
            <c:dLbl>
              <c:idx val="3"/>
              <c:layout>
                <c:manualLayout>
                  <c:x val="4.8148786574753457E-3"/>
                  <c:y val="0.1473713765515007"/>
                </c:manualLayout>
              </c:layout>
              <c:showVal val="1"/>
              <c:extLst>
                <c:ext xmlns:c15="http://schemas.microsoft.com/office/drawing/2012/chart" uri="{CE6537A1-D6FC-4f65-9D91-7224C49458BB}">
                  <c15:layout/>
                </c:ext>
              </c:extLst>
            </c:dLbl>
            <c:dLbl>
              <c:idx val="4"/>
              <c:layout>
                <c:manualLayout>
                  <c:x val="4.8147522827074324E-3"/>
                  <c:y val="0.21672261257573641"/>
                </c:manualLayout>
              </c:layout>
              <c:showVal val="1"/>
              <c:extLst>
                <c:ext xmlns:c15="http://schemas.microsoft.com/office/drawing/2012/chart" uri="{CE6537A1-D6FC-4f65-9D91-7224C49458BB}">
                  <c15:layout/>
                </c:ext>
              </c:extLst>
            </c:dLbl>
            <c:dLbl>
              <c:idx val="5"/>
              <c:layout>
                <c:manualLayout>
                  <c:x val="9.6297573149507227E-3"/>
                  <c:y val="0.17337809006058905"/>
                </c:manualLayout>
              </c:layout>
              <c:showVal val="1"/>
              <c:extLst>
                <c:ext xmlns:c15="http://schemas.microsoft.com/office/drawing/2012/chart" uri="{CE6537A1-D6FC-4f65-9D91-7224C49458BB}">
                  <c15:layout/>
                </c:ext>
              </c:extLst>
            </c:dLbl>
            <c:dLbl>
              <c:idx val="6"/>
              <c:layout>
                <c:manualLayout>
                  <c:x val="8.0247977624589087E-3"/>
                  <c:y val="0.19360553390099111"/>
                </c:manualLayout>
              </c:layout>
              <c:showVal val="1"/>
              <c:extLst>
                <c:ext xmlns:c15="http://schemas.microsoft.com/office/drawing/2012/chart" uri="{CE6537A1-D6FC-4f65-9D91-7224C49458BB}">
                  <c15:layout/>
                </c:ext>
              </c:extLst>
            </c:dLbl>
            <c:dLbl>
              <c:idx val="7"/>
              <c:layout>
                <c:manualLayout>
                  <c:x val="8.0247977624589087E-3"/>
                  <c:y val="0.2571775002565404"/>
                </c:manualLayout>
              </c:layout>
              <c:showVal val="1"/>
              <c:extLst>
                <c:ext xmlns:c15="http://schemas.microsoft.com/office/drawing/2012/chart" uri="{CE6537A1-D6FC-4f65-9D91-7224C49458BB}">
                  <c15:layout/>
                </c:ext>
              </c:extLst>
            </c:dLbl>
            <c:dLbl>
              <c:idx val="8"/>
              <c:layout>
                <c:manualLayout>
                  <c:x val="4.8148786574753457E-3"/>
                  <c:y val="0.30630129244037396"/>
                </c:manualLayout>
              </c:layout>
              <c:showVal val="1"/>
              <c:extLst>
                <c:ext xmlns:c15="http://schemas.microsoft.com/office/drawing/2012/chart" uri="{CE6537A1-D6FC-4f65-9D91-7224C49458BB}">
                  <c15:layout/>
                </c:ext>
              </c:extLst>
            </c:dLbl>
            <c:dLbl>
              <c:idx val="9"/>
              <c:layout>
                <c:manualLayout>
                  <c:x val="9.6296309401829681E-3"/>
                  <c:y val="0.23117078674745206"/>
                </c:manualLayout>
              </c:layout>
              <c:showVal val="1"/>
              <c:extLst>
                <c:ext xmlns:c15="http://schemas.microsoft.com/office/drawing/2012/chart" uri="{CE6537A1-D6FC-4f65-9D91-7224C49458BB}">
                  <c15:layout/>
                </c:ext>
              </c:extLst>
            </c:dLbl>
            <c:spPr>
              <a:noFill/>
              <a:ln>
                <a:noFill/>
              </a:ln>
              <a:effectLst/>
            </c:spPr>
            <c:txPr>
              <a:bodyPr/>
              <a:lstStyle/>
              <a:p>
                <a:pPr>
                  <a:defRPr b="1">
                    <a:latin typeface="Times New Roman" pitchFamily="18" charset="0"/>
                    <a:cs typeface="Times New Roman" pitchFamily="18" charset="0"/>
                  </a:defRPr>
                </a:pPr>
                <a:endParaRPr lang="en-US"/>
              </a:p>
            </c:txPr>
            <c:showVal val="1"/>
            <c:extLst>
              <c:ext xmlns:c15="http://schemas.microsoft.com/office/drawing/2012/chart" uri="{CE6537A1-D6FC-4f65-9D91-7224C49458BB}">
                <c15:showLeaderLines val="0"/>
              </c:ext>
            </c:extLst>
          </c:dLbls>
          <c:cat>
            <c:strRef>
              <c:f>Sheet1!$D$86:$D$95</c:f>
              <c:strCache>
                <c:ptCount val="10"/>
                <c:pt idx="0">
                  <c:v>Conceptual Clarity</c:v>
                </c:pt>
                <c:pt idx="1">
                  <c:v>Motivation </c:v>
                </c:pt>
                <c:pt idx="2">
                  <c:v>Communication Skill</c:v>
                </c:pt>
                <c:pt idx="3">
                  <c:v>Regularity and Punchuality</c:v>
                </c:pt>
                <c:pt idx="4">
                  <c:v>Subject Knowledge</c:v>
                </c:pt>
                <c:pt idx="5">
                  <c:v>Subject Coverage </c:v>
                </c:pt>
                <c:pt idx="6">
                  <c:v>Systematic Teaching </c:v>
                </c:pt>
                <c:pt idx="7">
                  <c:v>Guidance Outside of Class</c:v>
                </c:pt>
                <c:pt idx="8">
                  <c:v>Computer / IT skills</c:v>
                </c:pt>
                <c:pt idx="9">
                  <c:v>Overall Performance</c:v>
                </c:pt>
              </c:strCache>
            </c:strRef>
          </c:cat>
          <c:val>
            <c:numRef>
              <c:f>Sheet1!$H$86:$H$95</c:f>
              <c:numCache>
                <c:formatCode>General</c:formatCode>
                <c:ptCount val="10"/>
                <c:pt idx="0">
                  <c:v>8.2199999999999989</c:v>
                </c:pt>
                <c:pt idx="1">
                  <c:v>8.89</c:v>
                </c:pt>
                <c:pt idx="2">
                  <c:v>8</c:v>
                </c:pt>
                <c:pt idx="3">
                  <c:v>6.89</c:v>
                </c:pt>
                <c:pt idx="4">
                  <c:v>8.2199999999999989</c:v>
                </c:pt>
                <c:pt idx="5">
                  <c:v>7.33</c:v>
                </c:pt>
                <c:pt idx="6">
                  <c:v>7.78</c:v>
                </c:pt>
                <c:pt idx="7">
                  <c:v>8.89</c:v>
                </c:pt>
                <c:pt idx="8">
                  <c:v>9.7800000000000011</c:v>
                </c:pt>
                <c:pt idx="9">
                  <c:v>8.44</c:v>
                </c:pt>
              </c:numCache>
            </c:numRef>
          </c:val>
        </c:ser>
        <c:dLbls>
          <c:showVal val="1"/>
        </c:dLbls>
        <c:shape val="cylinder"/>
        <c:axId val="40250752"/>
        <c:axId val="40260736"/>
        <c:axId val="0"/>
      </c:bar3DChart>
      <c:catAx>
        <c:axId val="40250752"/>
        <c:scaling>
          <c:orientation val="minMax"/>
        </c:scaling>
        <c:axPos val="b"/>
        <c:numFmt formatCode="General" sourceLinked="0"/>
        <c:tickLblPos val="nextTo"/>
        <c:txPr>
          <a:bodyPr/>
          <a:lstStyle/>
          <a:p>
            <a:pPr>
              <a:defRPr sz="1200" b="1">
                <a:latin typeface="Times New Roman" pitchFamily="18" charset="0"/>
                <a:cs typeface="Times New Roman" pitchFamily="18" charset="0"/>
              </a:defRPr>
            </a:pPr>
            <a:endParaRPr lang="en-US"/>
          </a:p>
        </c:txPr>
        <c:crossAx val="40260736"/>
        <c:crosses val="autoZero"/>
        <c:auto val="1"/>
        <c:lblAlgn val="ctr"/>
        <c:lblOffset val="100"/>
      </c:catAx>
      <c:valAx>
        <c:axId val="40260736"/>
        <c:scaling>
          <c:orientation val="minMax"/>
        </c:scaling>
        <c:axPos val="l"/>
        <c:majorGridlines/>
        <c:numFmt formatCode="General" sourceLinked="1"/>
        <c:tickLblPos val="nextTo"/>
        <c:txPr>
          <a:bodyPr/>
          <a:lstStyle/>
          <a:p>
            <a:pPr>
              <a:defRPr sz="1200" b="1">
                <a:latin typeface="Times New Roman" pitchFamily="18" charset="0"/>
                <a:cs typeface="Times New Roman" pitchFamily="18" charset="0"/>
              </a:defRPr>
            </a:pPr>
            <a:endParaRPr lang="en-US"/>
          </a:p>
        </c:txPr>
        <c:crossAx val="40250752"/>
        <c:crosses val="autoZero"/>
        <c:crossBetween val="between"/>
      </c:valAx>
    </c:plotArea>
    <c:legend>
      <c:legendPos val="b"/>
      <c:layout>
        <c:manualLayout>
          <c:xMode val="edge"/>
          <c:yMode val="edge"/>
          <c:x val="9.1417495332404716E-2"/>
          <c:y val="0.93384784463799964"/>
          <c:w val="0.80631441400548365"/>
          <c:h val="5.1176311280583996E-2"/>
        </c:manualLayout>
      </c:layout>
      <c:txPr>
        <a:bodyPr/>
        <a:lstStyle/>
        <a:p>
          <a:pPr>
            <a:defRPr sz="1600" b="1">
              <a:latin typeface="Times New Roman" pitchFamily="18" charset="0"/>
              <a:cs typeface="Times New Roman" pitchFamily="18" charset="0"/>
            </a:defRPr>
          </a:pPr>
          <a:endParaRPr lang="en-US"/>
        </a:p>
      </c:txPr>
    </c:legend>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052151-1CA3-440F-9D8F-7040216B9A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10700B8E-D9DE-44CA-A6A5-7E2FC531CCA4}">
      <dgm:prSet custT="1">
        <dgm:style>
          <a:lnRef idx="0">
            <a:schemeClr val="accent1"/>
          </a:lnRef>
          <a:fillRef idx="3">
            <a:schemeClr val="accent1"/>
          </a:fillRef>
          <a:effectRef idx="3">
            <a:schemeClr val="accent1"/>
          </a:effectRef>
          <a:fontRef idx="minor">
            <a:schemeClr val="lt1"/>
          </a:fontRef>
        </dgm:style>
      </dgm:prSet>
      <dgm:spPr>
        <a:gradFill rotWithShape="0">
          <a:gsLst>
            <a:gs pos="0">
              <a:schemeClr val="tx1">
                <a:lumMod val="50000"/>
                <a:lumOff val="50000"/>
              </a:schemeClr>
            </a:gs>
            <a:gs pos="50000">
              <a:schemeClr val="accent1">
                <a:satMod val="110000"/>
                <a:lumMod val="100000"/>
                <a:shade val="100000"/>
              </a:schemeClr>
            </a:gs>
            <a:gs pos="100000">
              <a:schemeClr val="accent1">
                <a:lumMod val="99000"/>
                <a:satMod val="120000"/>
                <a:shade val="78000"/>
              </a:schemeClr>
            </a:gs>
          </a:gsLst>
        </a:gradFill>
      </dgm:spPr>
      <dgm:t>
        <a:bodyPr/>
        <a:lstStyle/>
        <a:p>
          <a:pPr algn="ctr" rtl="0"/>
          <a:r>
            <a:rPr lang="en-US" sz="3200" b="1" dirty="0" smtClean="0">
              <a:latin typeface="Times New Roman" pitchFamily="18" charset="0"/>
              <a:cs typeface="Times New Roman" pitchFamily="18" charset="0"/>
            </a:rPr>
            <a:t>Devi Ahilya Vishwavidyalaya, Indore</a:t>
          </a:r>
          <a:endParaRPr lang="en-IN" sz="3200" b="1" dirty="0" smtClean="0">
            <a:latin typeface="Times New Roman" pitchFamily="18" charset="0"/>
            <a:cs typeface="Times New Roman" pitchFamily="18" charset="0"/>
          </a:endParaRPr>
        </a:p>
      </dgm:t>
    </dgm:pt>
    <dgm:pt modelId="{5996B1C7-2350-4686-B7B7-DDA4F73B9142}" type="parTrans" cxnId="{976D4E1E-9CBD-471E-82F1-B652ADF720C0}">
      <dgm:prSet/>
      <dgm:spPr/>
      <dgm:t>
        <a:bodyPr/>
        <a:lstStyle/>
        <a:p>
          <a:endParaRPr lang="en-IN"/>
        </a:p>
      </dgm:t>
    </dgm:pt>
    <dgm:pt modelId="{3A171646-DC40-4B0B-B977-8A8CFEB59379}" type="sibTrans" cxnId="{976D4E1E-9CBD-471E-82F1-B652ADF720C0}">
      <dgm:prSet/>
      <dgm:spPr/>
      <dgm:t>
        <a:bodyPr/>
        <a:lstStyle/>
        <a:p>
          <a:endParaRPr lang="en-IN"/>
        </a:p>
      </dgm:t>
    </dgm:pt>
    <dgm:pt modelId="{9BB9C46B-EC76-4BC5-8A47-2821337E5A53}">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0000"/>
            </a:gs>
            <a:gs pos="50000">
              <a:schemeClr val="accent1">
                <a:satMod val="110000"/>
                <a:lumMod val="100000"/>
                <a:shade val="100000"/>
              </a:schemeClr>
            </a:gs>
            <a:gs pos="100000">
              <a:schemeClr val="accent1">
                <a:lumMod val="99000"/>
                <a:satMod val="120000"/>
                <a:shade val="78000"/>
              </a:schemeClr>
            </a:gs>
          </a:gsLst>
        </a:gradFill>
      </dgm:spPr>
      <dgm:t>
        <a:bodyPr/>
        <a:lstStyle/>
        <a:p>
          <a:pPr algn="ctr" rtl="0"/>
          <a:r>
            <a:rPr lang="en-IN" sz="3200" b="1" dirty="0" smtClean="0">
              <a:latin typeface="Times New Roman" pitchFamily="18" charset="0"/>
              <a:cs typeface="Times New Roman" pitchFamily="18" charset="0"/>
            </a:rPr>
            <a:t>School of Library and Information  Science Central Library</a:t>
          </a:r>
        </a:p>
      </dgm:t>
    </dgm:pt>
    <dgm:pt modelId="{AF6C7D63-429F-42C9-B1BF-2773B1AF24C9}" type="parTrans" cxnId="{482FB779-00BA-4742-88A2-EB95497E6405}">
      <dgm:prSet/>
      <dgm:spPr/>
      <dgm:t>
        <a:bodyPr/>
        <a:lstStyle/>
        <a:p>
          <a:endParaRPr lang="en-IN"/>
        </a:p>
      </dgm:t>
    </dgm:pt>
    <dgm:pt modelId="{3CDCBF85-FD4B-4D75-A5D8-08E739E51E4A}" type="sibTrans" cxnId="{482FB779-00BA-4742-88A2-EB95497E6405}">
      <dgm:prSet/>
      <dgm:spPr/>
      <dgm:t>
        <a:bodyPr/>
        <a:lstStyle/>
        <a:p>
          <a:endParaRPr lang="en-IN"/>
        </a:p>
      </dgm:t>
    </dgm:pt>
    <dgm:pt modelId="{BE8EFE2D-2410-4CA5-A647-379FD0FBC673}" type="pres">
      <dgm:prSet presAssocID="{AF052151-1CA3-440F-9D8F-7040216B9A31}" presName="linear" presStyleCnt="0">
        <dgm:presLayoutVars>
          <dgm:animLvl val="lvl"/>
          <dgm:resizeHandles val="exact"/>
        </dgm:presLayoutVars>
      </dgm:prSet>
      <dgm:spPr/>
      <dgm:t>
        <a:bodyPr/>
        <a:lstStyle/>
        <a:p>
          <a:endParaRPr lang="en-IN"/>
        </a:p>
      </dgm:t>
    </dgm:pt>
    <dgm:pt modelId="{D3B355DB-ABF3-4013-A5F8-19727037FC86}" type="pres">
      <dgm:prSet presAssocID="{10700B8E-D9DE-44CA-A6A5-7E2FC531CCA4}" presName="parentText" presStyleLbl="node1" presStyleIdx="0" presStyleCnt="2" custLinFactNeighborX="-623" custLinFactNeighborY="-41330">
        <dgm:presLayoutVars>
          <dgm:chMax val="0"/>
          <dgm:bulletEnabled val="1"/>
        </dgm:presLayoutVars>
      </dgm:prSet>
      <dgm:spPr/>
      <dgm:t>
        <a:bodyPr/>
        <a:lstStyle/>
        <a:p>
          <a:endParaRPr lang="en-IN"/>
        </a:p>
      </dgm:t>
    </dgm:pt>
    <dgm:pt modelId="{CE983247-0B7B-4287-AEE3-4E3B112872CB}" type="pres">
      <dgm:prSet presAssocID="{3A171646-DC40-4B0B-B977-8A8CFEB59379}" presName="spacer" presStyleCnt="0"/>
      <dgm:spPr/>
    </dgm:pt>
    <dgm:pt modelId="{D67135BE-8170-4BD6-AA23-308C1831C7AC}" type="pres">
      <dgm:prSet presAssocID="{9BB9C46B-EC76-4BC5-8A47-2821337E5A53}" presName="parentText" presStyleLbl="node1" presStyleIdx="1" presStyleCnt="2">
        <dgm:presLayoutVars>
          <dgm:chMax val="0"/>
          <dgm:bulletEnabled val="1"/>
        </dgm:presLayoutVars>
      </dgm:prSet>
      <dgm:spPr/>
      <dgm:t>
        <a:bodyPr/>
        <a:lstStyle/>
        <a:p>
          <a:endParaRPr lang="en-US"/>
        </a:p>
      </dgm:t>
    </dgm:pt>
  </dgm:ptLst>
  <dgm:cxnLst>
    <dgm:cxn modelId="{482FB779-00BA-4742-88A2-EB95497E6405}" srcId="{AF052151-1CA3-440F-9D8F-7040216B9A31}" destId="{9BB9C46B-EC76-4BC5-8A47-2821337E5A53}" srcOrd="1" destOrd="0" parTransId="{AF6C7D63-429F-42C9-B1BF-2773B1AF24C9}" sibTransId="{3CDCBF85-FD4B-4D75-A5D8-08E739E51E4A}"/>
    <dgm:cxn modelId="{1D5BA44A-BD1B-405F-A37B-C3E6602D1EDD}" type="presOf" srcId="{10700B8E-D9DE-44CA-A6A5-7E2FC531CCA4}" destId="{D3B355DB-ABF3-4013-A5F8-19727037FC86}" srcOrd="0" destOrd="0" presId="urn:microsoft.com/office/officeart/2005/8/layout/vList2"/>
    <dgm:cxn modelId="{976D4E1E-9CBD-471E-82F1-B652ADF720C0}" srcId="{AF052151-1CA3-440F-9D8F-7040216B9A31}" destId="{10700B8E-D9DE-44CA-A6A5-7E2FC531CCA4}" srcOrd="0" destOrd="0" parTransId="{5996B1C7-2350-4686-B7B7-DDA4F73B9142}" sibTransId="{3A171646-DC40-4B0B-B977-8A8CFEB59379}"/>
    <dgm:cxn modelId="{BF3B3523-C74C-4C76-B6FB-CCE160A8AD37}" type="presOf" srcId="{9BB9C46B-EC76-4BC5-8A47-2821337E5A53}" destId="{D67135BE-8170-4BD6-AA23-308C1831C7AC}" srcOrd="0" destOrd="0" presId="urn:microsoft.com/office/officeart/2005/8/layout/vList2"/>
    <dgm:cxn modelId="{D362B503-9A06-4373-B818-6F2CEE6A0F87}" type="presOf" srcId="{AF052151-1CA3-440F-9D8F-7040216B9A31}" destId="{BE8EFE2D-2410-4CA5-A647-379FD0FBC673}" srcOrd="0" destOrd="0" presId="urn:microsoft.com/office/officeart/2005/8/layout/vList2"/>
    <dgm:cxn modelId="{07F3472A-590E-480B-BFD7-DC178633C3E0}" type="presParOf" srcId="{BE8EFE2D-2410-4CA5-A647-379FD0FBC673}" destId="{D3B355DB-ABF3-4013-A5F8-19727037FC86}" srcOrd="0" destOrd="0" presId="urn:microsoft.com/office/officeart/2005/8/layout/vList2"/>
    <dgm:cxn modelId="{5D061DA4-D254-4D44-98C2-026D81B0F4E2}" type="presParOf" srcId="{BE8EFE2D-2410-4CA5-A647-379FD0FBC673}" destId="{CE983247-0B7B-4287-AEE3-4E3B112872CB}" srcOrd="1" destOrd="0" presId="urn:microsoft.com/office/officeart/2005/8/layout/vList2"/>
    <dgm:cxn modelId="{A57E58A9-617B-4383-8F24-C4E79C9E3B5F}" type="presParOf" srcId="{BE8EFE2D-2410-4CA5-A647-379FD0FBC673}" destId="{D67135BE-8170-4BD6-AA23-308C1831C7A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B65F8-4353-4507-A23E-BB7A1F6EC6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A259ECC8-21F4-4DD1-823B-143E1920CBCC}">
      <dgm:prSet custT="1"/>
      <dgm:spPr/>
      <dgm:t>
        <a:bodyPr/>
        <a:lstStyle/>
        <a:p>
          <a:pPr rtl="0"/>
          <a:r>
            <a:rPr lang="en-IN" sz="2400" b="1" dirty="0" smtClean="0">
              <a:latin typeface="Times New Roman" pitchFamily="18" charset="0"/>
              <a:cs typeface="Times New Roman" pitchFamily="18" charset="0"/>
            </a:rPr>
            <a:t>About “School of Library  and Information Science”</a:t>
          </a:r>
          <a:endParaRPr lang="en-IN" sz="2400" b="1" dirty="0">
            <a:latin typeface="Times New Roman" pitchFamily="18" charset="0"/>
            <a:cs typeface="Times New Roman" pitchFamily="18" charset="0"/>
          </a:endParaRPr>
        </a:p>
      </dgm:t>
    </dgm:pt>
    <dgm:pt modelId="{0105C606-CC20-4A1E-A5BF-2F808753DBCC}" type="parTrans" cxnId="{5C234040-69D5-49B8-BB84-A40444F13C7C}">
      <dgm:prSet/>
      <dgm:spPr/>
      <dgm:t>
        <a:bodyPr/>
        <a:lstStyle/>
        <a:p>
          <a:endParaRPr lang="en-IN"/>
        </a:p>
      </dgm:t>
    </dgm:pt>
    <dgm:pt modelId="{1EC96E30-3454-45AE-AA44-0FBD0509F448}" type="sibTrans" cxnId="{5C234040-69D5-49B8-BB84-A40444F13C7C}">
      <dgm:prSet/>
      <dgm:spPr/>
      <dgm:t>
        <a:bodyPr/>
        <a:lstStyle/>
        <a:p>
          <a:endParaRPr lang="en-IN"/>
        </a:p>
      </dgm:t>
    </dgm:pt>
    <dgm:pt modelId="{33F3C5F0-FE17-4CFD-AD1E-62889BE132DD}" type="pres">
      <dgm:prSet presAssocID="{F46B65F8-4353-4507-A23E-BB7A1F6EC65D}" presName="linear" presStyleCnt="0">
        <dgm:presLayoutVars>
          <dgm:animLvl val="lvl"/>
          <dgm:resizeHandles val="exact"/>
        </dgm:presLayoutVars>
      </dgm:prSet>
      <dgm:spPr/>
      <dgm:t>
        <a:bodyPr/>
        <a:lstStyle/>
        <a:p>
          <a:endParaRPr lang="en-IN"/>
        </a:p>
      </dgm:t>
    </dgm:pt>
    <dgm:pt modelId="{37811AD5-B755-4BBE-8F4B-A82AA3130A05}" type="pres">
      <dgm:prSet presAssocID="{A259ECC8-21F4-4DD1-823B-143E1920CBCC}" presName="parentText" presStyleLbl="node1" presStyleIdx="0" presStyleCnt="1" custLinFactNeighborX="-2195" custLinFactNeighborY="-68811">
        <dgm:presLayoutVars>
          <dgm:chMax val="0"/>
          <dgm:bulletEnabled val="1"/>
        </dgm:presLayoutVars>
      </dgm:prSet>
      <dgm:spPr/>
      <dgm:t>
        <a:bodyPr/>
        <a:lstStyle/>
        <a:p>
          <a:endParaRPr lang="en-IN"/>
        </a:p>
      </dgm:t>
    </dgm:pt>
  </dgm:ptLst>
  <dgm:cxnLst>
    <dgm:cxn modelId="{25DFB8D1-260A-4467-AF80-3C77F3510812}" type="presOf" srcId="{F46B65F8-4353-4507-A23E-BB7A1F6EC65D}" destId="{33F3C5F0-FE17-4CFD-AD1E-62889BE132DD}" srcOrd="0" destOrd="0" presId="urn:microsoft.com/office/officeart/2005/8/layout/vList2"/>
    <dgm:cxn modelId="{545C8842-7C4D-4676-84E3-EB4386AAF80D}" type="presOf" srcId="{A259ECC8-21F4-4DD1-823B-143E1920CBCC}" destId="{37811AD5-B755-4BBE-8F4B-A82AA3130A05}" srcOrd="0" destOrd="0" presId="urn:microsoft.com/office/officeart/2005/8/layout/vList2"/>
    <dgm:cxn modelId="{5C234040-69D5-49B8-BB84-A40444F13C7C}" srcId="{F46B65F8-4353-4507-A23E-BB7A1F6EC65D}" destId="{A259ECC8-21F4-4DD1-823B-143E1920CBCC}" srcOrd="0" destOrd="0" parTransId="{0105C606-CC20-4A1E-A5BF-2F808753DBCC}" sibTransId="{1EC96E30-3454-45AE-AA44-0FBD0509F448}"/>
    <dgm:cxn modelId="{06BCCB60-35BC-4E21-88C1-F351FE772A8B}" type="presParOf" srcId="{33F3C5F0-FE17-4CFD-AD1E-62889BE132DD}" destId="{37811AD5-B755-4BBE-8F4B-A82AA3130A0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1AA20-F82A-434E-B93C-D035D8D5CED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IN"/>
        </a:p>
      </dgm:t>
    </dgm:pt>
    <dgm:pt modelId="{31BE85AE-DAA2-4DE8-92CE-92F0C090500A}">
      <dgm:prSet custT="1"/>
      <dgm:spPr/>
      <dgm:t>
        <a:bodyPr/>
        <a:lstStyle/>
        <a:p>
          <a:pPr rtl="0"/>
          <a:r>
            <a:rPr lang="en-IN" sz="1400" b="1" i="0" dirty="0" smtClean="0">
              <a:solidFill>
                <a:schemeClr val="bg1"/>
              </a:solidFill>
              <a:latin typeface="Times New Roman" panose="02020603050405020304" pitchFamily="18" charset="0"/>
              <a:cs typeface="Times New Roman" panose="02020603050405020304" pitchFamily="18" charset="0"/>
            </a:rPr>
            <a:t>Part- Time</a:t>
          </a:r>
        </a:p>
        <a:p>
          <a:pPr rtl="0"/>
          <a:r>
            <a:rPr lang="en-IN" sz="1400" b="1" i="0" dirty="0" smtClean="0">
              <a:solidFill>
                <a:schemeClr val="bg1"/>
              </a:solidFill>
              <a:latin typeface="Times New Roman" panose="02020603050405020304" pitchFamily="18" charset="0"/>
              <a:cs typeface="Times New Roman" panose="02020603050405020304" pitchFamily="18" charset="0"/>
            </a:rPr>
            <a:t>B. L. I. Sc. 1993-94</a:t>
          </a:r>
          <a:endParaRPr lang="en-IN" sz="1400" b="1" dirty="0">
            <a:solidFill>
              <a:schemeClr val="bg1"/>
            </a:solidFill>
            <a:latin typeface="Times New Roman" panose="02020603050405020304" pitchFamily="18" charset="0"/>
            <a:cs typeface="Times New Roman" panose="02020603050405020304" pitchFamily="18" charset="0"/>
          </a:endParaRPr>
        </a:p>
      </dgm:t>
    </dgm:pt>
    <dgm:pt modelId="{CACE2307-9129-444D-A97F-CCCFDCBF1DE7}" type="parTrans" cxnId="{79798568-5F7B-4560-B59D-07663C23F235}">
      <dgm:prSet/>
      <dgm:spPr/>
      <dgm:t>
        <a:bodyPr/>
        <a:lstStyle/>
        <a:p>
          <a:endParaRPr lang="en-IN"/>
        </a:p>
      </dgm:t>
    </dgm:pt>
    <dgm:pt modelId="{0F5852A9-D8BA-4A65-9747-3C94857CBF6A}" type="sibTrans" cxnId="{79798568-5F7B-4560-B59D-07663C23F235}">
      <dgm:prSet/>
      <dgm:spPr/>
      <dgm:t>
        <a:bodyPr/>
        <a:lstStyle/>
        <a:p>
          <a:endParaRPr lang="en-IN"/>
        </a:p>
      </dgm:t>
    </dgm:pt>
    <dgm:pt modelId="{7A54F1FB-9427-4FEF-91A8-85EC31810529}">
      <dgm:prSet custT="1"/>
      <dgm:spPr/>
      <dgm:t>
        <a:bodyPr/>
        <a:lstStyle/>
        <a:p>
          <a:pPr rtl="0"/>
          <a:r>
            <a:rPr lang="en-US" sz="1500" b="1" i="0" dirty="0" smtClean="0">
              <a:solidFill>
                <a:schemeClr val="bg1"/>
              </a:solidFill>
              <a:latin typeface="Times New Roman" panose="02020603050405020304" pitchFamily="18" charset="0"/>
              <a:cs typeface="Times New Roman" panose="02020603050405020304" pitchFamily="18" charset="0"/>
            </a:rPr>
            <a:t>Regular </a:t>
          </a:r>
          <a:r>
            <a:rPr lang="en-IN" sz="1500" b="1" i="0" dirty="0" smtClean="0">
              <a:solidFill>
                <a:schemeClr val="bg1"/>
              </a:solidFill>
              <a:latin typeface="Times New Roman" panose="02020603050405020304" pitchFamily="18" charset="0"/>
              <a:cs typeface="Times New Roman" panose="02020603050405020304" pitchFamily="18" charset="0"/>
            </a:rPr>
            <a:t>B. L. I. Sc. and M. L. I. Sc. 2006</a:t>
          </a:r>
          <a:endParaRPr lang="en-IN" sz="1500" b="1" dirty="0">
            <a:solidFill>
              <a:schemeClr val="bg1"/>
            </a:solidFill>
            <a:latin typeface="Times New Roman" panose="02020603050405020304" pitchFamily="18" charset="0"/>
            <a:cs typeface="Times New Roman" panose="02020603050405020304" pitchFamily="18" charset="0"/>
          </a:endParaRPr>
        </a:p>
      </dgm:t>
    </dgm:pt>
    <dgm:pt modelId="{CEFADE2C-D6D8-4877-BF4C-9159FCD711BA}" type="parTrans" cxnId="{4B03433B-8DE6-4E0B-AAF9-4EA610B213AC}">
      <dgm:prSet/>
      <dgm:spPr/>
      <dgm:t>
        <a:bodyPr/>
        <a:lstStyle/>
        <a:p>
          <a:endParaRPr lang="en-IN"/>
        </a:p>
      </dgm:t>
    </dgm:pt>
    <dgm:pt modelId="{A845751C-FA3C-4AE7-874A-00F99488BE4D}" type="sibTrans" cxnId="{4B03433B-8DE6-4E0B-AAF9-4EA610B213AC}">
      <dgm:prSet/>
      <dgm:spPr/>
      <dgm:t>
        <a:bodyPr/>
        <a:lstStyle/>
        <a:p>
          <a:endParaRPr lang="en-IN"/>
        </a:p>
      </dgm:t>
    </dgm:pt>
    <dgm:pt modelId="{5124D5F4-EA4B-48DD-9B2A-8BE4EBDDEF51}">
      <dgm:prSet custT="1"/>
      <dgm:spPr/>
      <dgm:t>
        <a:bodyPr/>
        <a:lstStyle/>
        <a:p>
          <a:pPr rtl="0"/>
          <a:r>
            <a:rPr lang="en-IN" sz="1500" b="1" i="0" dirty="0" smtClean="0">
              <a:solidFill>
                <a:schemeClr val="bg1"/>
              </a:solidFill>
              <a:latin typeface="Times New Roman" panose="02020603050405020304" pitchFamily="18" charset="0"/>
              <a:cs typeface="Times New Roman" panose="02020603050405020304" pitchFamily="18" charset="0"/>
            </a:rPr>
            <a:t>M. Phil 2009-10</a:t>
          </a:r>
          <a:endParaRPr lang="en-IN" sz="2800" b="1" dirty="0">
            <a:solidFill>
              <a:schemeClr val="bg1"/>
            </a:solidFill>
            <a:latin typeface="Times New Roman" panose="02020603050405020304" pitchFamily="18" charset="0"/>
            <a:cs typeface="Times New Roman" panose="02020603050405020304" pitchFamily="18" charset="0"/>
          </a:endParaRPr>
        </a:p>
      </dgm:t>
    </dgm:pt>
    <dgm:pt modelId="{CC37FFB5-3AB2-46F9-BD26-D865A5115ABB}" type="parTrans" cxnId="{931388BA-6CF3-489D-A952-095ED76E73E2}">
      <dgm:prSet/>
      <dgm:spPr/>
      <dgm:t>
        <a:bodyPr/>
        <a:lstStyle/>
        <a:p>
          <a:endParaRPr lang="en-IN"/>
        </a:p>
      </dgm:t>
    </dgm:pt>
    <dgm:pt modelId="{DE80CFDB-53F1-4DEC-80D8-9A2D6988ED17}" type="sibTrans" cxnId="{931388BA-6CF3-489D-A952-095ED76E73E2}">
      <dgm:prSet/>
      <dgm:spPr/>
      <dgm:t>
        <a:bodyPr/>
        <a:lstStyle/>
        <a:p>
          <a:endParaRPr lang="en-IN"/>
        </a:p>
      </dgm:t>
    </dgm:pt>
    <dgm:pt modelId="{DEEEAE60-F819-48B5-B431-6D08E579C819}">
      <dgm:prSet custT="1"/>
      <dgm:spPr/>
      <dgm:t>
        <a:bodyPr/>
        <a:lstStyle/>
        <a:p>
          <a:pPr rtl="0"/>
          <a:r>
            <a:rPr lang="en-IN" sz="1500" b="1" i="0" dirty="0" smtClean="0">
              <a:solidFill>
                <a:schemeClr val="bg1"/>
              </a:solidFill>
              <a:latin typeface="Times New Roman" panose="02020603050405020304" pitchFamily="18" charset="0"/>
              <a:cs typeface="Times New Roman" panose="02020603050405020304" pitchFamily="18" charset="0"/>
            </a:rPr>
            <a:t>Established in the year  1993-94</a:t>
          </a:r>
          <a:endParaRPr lang="en-IN" sz="1500" b="1" i="0" dirty="0">
            <a:solidFill>
              <a:schemeClr val="bg1"/>
            </a:solidFill>
            <a:latin typeface="Times New Roman" panose="02020603050405020304" pitchFamily="18" charset="0"/>
            <a:cs typeface="Times New Roman" panose="02020603050405020304" pitchFamily="18" charset="0"/>
          </a:endParaRPr>
        </a:p>
      </dgm:t>
    </dgm:pt>
    <dgm:pt modelId="{94314B3A-1155-418D-A451-D939342F50BD}" type="sibTrans" cxnId="{C1CCD62B-6838-43F8-A1EC-AB265CC5D3A1}">
      <dgm:prSet/>
      <dgm:spPr/>
      <dgm:t>
        <a:bodyPr/>
        <a:lstStyle/>
        <a:p>
          <a:endParaRPr lang="en-IN"/>
        </a:p>
      </dgm:t>
    </dgm:pt>
    <dgm:pt modelId="{E63C64EC-BFAD-463B-BF5E-B3A9FF54233E}" type="parTrans" cxnId="{C1CCD62B-6838-43F8-A1EC-AB265CC5D3A1}">
      <dgm:prSet/>
      <dgm:spPr/>
      <dgm:t>
        <a:bodyPr/>
        <a:lstStyle/>
        <a:p>
          <a:endParaRPr lang="en-IN"/>
        </a:p>
      </dgm:t>
    </dgm:pt>
    <dgm:pt modelId="{E391C9BF-F990-48DF-A878-4E53F7BACA29}" type="pres">
      <dgm:prSet presAssocID="{00D1AA20-F82A-434E-B93C-D035D8D5CED2}" presName="arrowDiagram" presStyleCnt="0">
        <dgm:presLayoutVars>
          <dgm:chMax val="5"/>
          <dgm:dir/>
          <dgm:resizeHandles val="exact"/>
        </dgm:presLayoutVars>
      </dgm:prSet>
      <dgm:spPr/>
      <dgm:t>
        <a:bodyPr/>
        <a:lstStyle/>
        <a:p>
          <a:endParaRPr lang="en-US"/>
        </a:p>
      </dgm:t>
    </dgm:pt>
    <dgm:pt modelId="{89A1936A-CA68-4FDB-BC32-CD407FFBC551}" type="pres">
      <dgm:prSet presAssocID="{00D1AA20-F82A-434E-B93C-D035D8D5CED2}" presName="arrow" presStyleLbl="bgShp" presStyleIdx="0" presStyleCnt="1" custScaleX="104099" custScaleY="97765"/>
      <dgm:spPr/>
      <dgm:t>
        <a:bodyPr/>
        <a:lstStyle/>
        <a:p>
          <a:endParaRPr lang="en-US"/>
        </a:p>
      </dgm:t>
    </dgm:pt>
    <dgm:pt modelId="{E9258B5D-C16D-4C92-BF13-8F3CB62CFA07}" type="pres">
      <dgm:prSet presAssocID="{00D1AA20-F82A-434E-B93C-D035D8D5CED2}" presName="arrowDiagram4" presStyleCnt="0"/>
      <dgm:spPr/>
    </dgm:pt>
    <dgm:pt modelId="{72B5192D-5395-4D9C-8603-33915F3A46E7}" type="pres">
      <dgm:prSet presAssocID="{DEEEAE60-F819-48B5-B431-6D08E579C819}" presName="bullet4a" presStyleLbl="node1" presStyleIdx="0" presStyleCnt="4" custLinFactX="-51860" custLinFactNeighborX="-100000" custLinFactNeighborY="75930"/>
      <dgm:spPr/>
    </dgm:pt>
    <dgm:pt modelId="{838478E8-4647-44BD-A881-6FF4A2600AA9}" type="pres">
      <dgm:prSet presAssocID="{DEEEAE60-F819-48B5-B431-6D08E579C819}" presName="textBox4a" presStyleLbl="revTx" presStyleIdx="0" presStyleCnt="4" custScaleX="139737" custScaleY="57996" custLinFactNeighborX="-12252" custLinFactNeighborY="8218">
        <dgm:presLayoutVars>
          <dgm:bulletEnabled val="1"/>
        </dgm:presLayoutVars>
      </dgm:prSet>
      <dgm:spPr/>
      <dgm:t>
        <a:bodyPr/>
        <a:lstStyle/>
        <a:p>
          <a:endParaRPr lang="en-IN"/>
        </a:p>
      </dgm:t>
    </dgm:pt>
    <dgm:pt modelId="{61BE0BCF-788A-4FD8-9832-A64AF8B7CA42}" type="pres">
      <dgm:prSet presAssocID="{31BE85AE-DAA2-4DE8-92CE-92F0C090500A}" presName="bullet4b" presStyleLbl="node1" presStyleIdx="1" presStyleCnt="4" custLinFactX="-100000" custLinFactY="44078" custLinFactNeighborX="-148862" custLinFactNeighborY="100000"/>
      <dgm:spPr/>
    </dgm:pt>
    <dgm:pt modelId="{AB899F90-4F81-4AD1-B0F0-8D3CFBA586B9}" type="pres">
      <dgm:prSet presAssocID="{31BE85AE-DAA2-4DE8-92CE-92F0C090500A}" presName="textBox4b" presStyleLbl="revTx" presStyleIdx="1" presStyleCnt="4" custScaleX="115710" custScaleY="23611" custLinFactNeighborX="-30872" custLinFactNeighborY="-11885">
        <dgm:presLayoutVars>
          <dgm:bulletEnabled val="1"/>
        </dgm:presLayoutVars>
      </dgm:prSet>
      <dgm:spPr/>
      <dgm:t>
        <a:bodyPr/>
        <a:lstStyle/>
        <a:p>
          <a:endParaRPr lang="en-IN"/>
        </a:p>
      </dgm:t>
    </dgm:pt>
    <dgm:pt modelId="{B67BBADA-CCF4-4AD5-9949-BA0FBB8D10FC}" type="pres">
      <dgm:prSet presAssocID="{7A54F1FB-9427-4FEF-91A8-85EC31810529}" presName="bullet4c" presStyleLbl="node1" presStyleIdx="2" presStyleCnt="4" custLinFactX="-100000" custLinFactNeighborX="-137240" custLinFactNeighborY="92260"/>
      <dgm:spPr/>
    </dgm:pt>
    <dgm:pt modelId="{C8120697-2F4B-4D24-A417-59025E7AC848}" type="pres">
      <dgm:prSet presAssocID="{7A54F1FB-9427-4FEF-91A8-85EC31810529}" presName="textBox4c" presStyleLbl="revTx" presStyleIdx="2" presStyleCnt="4" custScaleX="148507" custScaleY="17956" custLinFactNeighborX="-42391" custLinFactNeighborY="-15447">
        <dgm:presLayoutVars>
          <dgm:bulletEnabled val="1"/>
        </dgm:presLayoutVars>
      </dgm:prSet>
      <dgm:spPr/>
      <dgm:t>
        <a:bodyPr/>
        <a:lstStyle/>
        <a:p>
          <a:endParaRPr lang="en-IN"/>
        </a:p>
      </dgm:t>
    </dgm:pt>
    <dgm:pt modelId="{312A2772-5D3B-4082-8FCC-F738F2C945EB}" type="pres">
      <dgm:prSet presAssocID="{5124D5F4-EA4B-48DD-9B2A-8BE4EBDDEF51}" presName="bullet4d" presStyleLbl="node1" presStyleIdx="3" presStyleCnt="4" custScaleX="176036" custScaleY="165858" custLinFactX="100000" custLinFactNeighborX="136453" custLinFactNeighborY="-31970"/>
      <dgm:spPr>
        <a:blipFill rotWithShape="0">
          <a:blip xmlns:r="http://schemas.openxmlformats.org/officeDocument/2006/relationships" r:embed="rId1"/>
          <a:stretch>
            <a:fillRect/>
          </a:stretch>
        </a:blipFill>
      </dgm:spPr>
      <dgm:t>
        <a:bodyPr/>
        <a:lstStyle/>
        <a:p>
          <a:endParaRPr lang="en-US"/>
        </a:p>
      </dgm:t>
    </dgm:pt>
    <dgm:pt modelId="{512036D4-44BD-4B39-841E-8BAE0767CA60}" type="pres">
      <dgm:prSet presAssocID="{5124D5F4-EA4B-48DD-9B2A-8BE4EBDDEF51}" presName="textBox4d" presStyleLbl="revTx" presStyleIdx="3" presStyleCnt="4" custFlipHor="1" custScaleX="108463" custScaleY="8500" custLinFactNeighborX="-59315" custLinFactNeighborY="-25134">
        <dgm:presLayoutVars>
          <dgm:bulletEnabled val="1"/>
        </dgm:presLayoutVars>
      </dgm:prSet>
      <dgm:spPr/>
      <dgm:t>
        <a:bodyPr/>
        <a:lstStyle/>
        <a:p>
          <a:endParaRPr lang="en-IN"/>
        </a:p>
      </dgm:t>
    </dgm:pt>
  </dgm:ptLst>
  <dgm:cxnLst>
    <dgm:cxn modelId="{FD37A5A1-13D3-4204-874B-EAE64A89B0DD}" type="presOf" srcId="{5124D5F4-EA4B-48DD-9B2A-8BE4EBDDEF51}" destId="{512036D4-44BD-4B39-841E-8BAE0767CA60}" srcOrd="0" destOrd="0" presId="urn:microsoft.com/office/officeart/2005/8/layout/arrow2"/>
    <dgm:cxn modelId="{C1CCD62B-6838-43F8-A1EC-AB265CC5D3A1}" srcId="{00D1AA20-F82A-434E-B93C-D035D8D5CED2}" destId="{DEEEAE60-F819-48B5-B431-6D08E579C819}" srcOrd="0" destOrd="0" parTransId="{E63C64EC-BFAD-463B-BF5E-B3A9FF54233E}" sibTransId="{94314B3A-1155-418D-A451-D939342F50BD}"/>
    <dgm:cxn modelId="{79798568-5F7B-4560-B59D-07663C23F235}" srcId="{00D1AA20-F82A-434E-B93C-D035D8D5CED2}" destId="{31BE85AE-DAA2-4DE8-92CE-92F0C090500A}" srcOrd="1" destOrd="0" parTransId="{CACE2307-9129-444D-A97F-CCCFDCBF1DE7}" sibTransId="{0F5852A9-D8BA-4A65-9747-3C94857CBF6A}"/>
    <dgm:cxn modelId="{8CEF0ABC-019D-485A-9867-A910C31CC0A2}" type="presOf" srcId="{DEEEAE60-F819-48B5-B431-6D08E579C819}" destId="{838478E8-4647-44BD-A881-6FF4A2600AA9}" srcOrd="0" destOrd="0" presId="urn:microsoft.com/office/officeart/2005/8/layout/arrow2"/>
    <dgm:cxn modelId="{4B03433B-8DE6-4E0B-AAF9-4EA610B213AC}" srcId="{00D1AA20-F82A-434E-B93C-D035D8D5CED2}" destId="{7A54F1FB-9427-4FEF-91A8-85EC31810529}" srcOrd="2" destOrd="0" parTransId="{CEFADE2C-D6D8-4877-BF4C-9159FCD711BA}" sibTransId="{A845751C-FA3C-4AE7-874A-00F99488BE4D}"/>
    <dgm:cxn modelId="{D9CE05DC-9E94-43CA-8F35-B205AAF9B205}" type="presOf" srcId="{00D1AA20-F82A-434E-B93C-D035D8D5CED2}" destId="{E391C9BF-F990-48DF-A878-4E53F7BACA29}" srcOrd="0" destOrd="0" presId="urn:microsoft.com/office/officeart/2005/8/layout/arrow2"/>
    <dgm:cxn modelId="{931388BA-6CF3-489D-A952-095ED76E73E2}" srcId="{00D1AA20-F82A-434E-B93C-D035D8D5CED2}" destId="{5124D5F4-EA4B-48DD-9B2A-8BE4EBDDEF51}" srcOrd="3" destOrd="0" parTransId="{CC37FFB5-3AB2-46F9-BD26-D865A5115ABB}" sibTransId="{DE80CFDB-53F1-4DEC-80D8-9A2D6988ED17}"/>
    <dgm:cxn modelId="{7B82A9C6-B14F-4448-BD06-A2DDFA9E96D4}" type="presOf" srcId="{7A54F1FB-9427-4FEF-91A8-85EC31810529}" destId="{C8120697-2F4B-4D24-A417-59025E7AC848}" srcOrd="0" destOrd="0" presId="urn:microsoft.com/office/officeart/2005/8/layout/arrow2"/>
    <dgm:cxn modelId="{A50E5D6A-1D40-4B36-834A-BF19D2443B32}" type="presOf" srcId="{31BE85AE-DAA2-4DE8-92CE-92F0C090500A}" destId="{AB899F90-4F81-4AD1-B0F0-8D3CFBA586B9}" srcOrd="0" destOrd="0" presId="urn:microsoft.com/office/officeart/2005/8/layout/arrow2"/>
    <dgm:cxn modelId="{35D384F1-8A3D-404A-9149-C6A30C7D9FF3}" type="presParOf" srcId="{E391C9BF-F990-48DF-A878-4E53F7BACA29}" destId="{89A1936A-CA68-4FDB-BC32-CD407FFBC551}" srcOrd="0" destOrd="0" presId="urn:microsoft.com/office/officeart/2005/8/layout/arrow2"/>
    <dgm:cxn modelId="{FFF96B27-C688-4BE9-B169-21A577C0CCA6}" type="presParOf" srcId="{E391C9BF-F990-48DF-A878-4E53F7BACA29}" destId="{E9258B5D-C16D-4C92-BF13-8F3CB62CFA07}" srcOrd="1" destOrd="0" presId="urn:microsoft.com/office/officeart/2005/8/layout/arrow2"/>
    <dgm:cxn modelId="{913996DC-2D06-4DC7-ACA3-40420C8E1468}" type="presParOf" srcId="{E9258B5D-C16D-4C92-BF13-8F3CB62CFA07}" destId="{72B5192D-5395-4D9C-8603-33915F3A46E7}" srcOrd="0" destOrd="0" presId="urn:microsoft.com/office/officeart/2005/8/layout/arrow2"/>
    <dgm:cxn modelId="{DF3EF2B2-45A4-429D-A8D4-E158B9BCCE54}" type="presParOf" srcId="{E9258B5D-C16D-4C92-BF13-8F3CB62CFA07}" destId="{838478E8-4647-44BD-A881-6FF4A2600AA9}" srcOrd="1" destOrd="0" presId="urn:microsoft.com/office/officeart/2005/8/layout/arrow2"/>
    <dgm:cxn modelId="{F945E7AE-86FF-4225-8A90-CAF9EED194E6}" type="presParOf" srcId="{E9258B5D-C16D-4C92-BF13-8F3CB62CFA07}" destId="{61BE0BCF-788A-4FD8-9832-A64AF8B7CA42}" srcOrd="2" destOrd="0" presId="urn:microsoft.com/office/officeart/2005/8/layout/arrow2"/>
    <dgm:cxn modelId="{65D376BA-B70A-4546-AA7C-701653A5E0BE}" type="presParOf" srcId="{E9258B5D-C16D-4C92-BF13-8F3CB62CFA07}" destId="{AB899F90-4F81-4AD1-B0F0-8D3CFBA586B9}" srcOrd="3" destOrd="0" presId="urn:microsoft.com/office/officeart/2005/8/layout/arrow2"/>
    <dgm:cxn modelId="{5522BF2E-B19F-4DC8-B867-E3FF748E1770}" type="presParOf" srcId="{E9258B5D-C16D-4C92-BF13-8F3CB62CFA07}" destId="{B67BBADA-CCF4-4AD5-9949-BA0FBB8D10FC}" srcOrd="4" destOrd="0" presId="urn:microsoft.com/office/officeart/2005/8/layout/arrow2"/>
    <dgm:cxn modelId="{0221BD58-9B44-484C-BC9C-157EBA8B9F93}" type="presParOf" srcId="{E9258B5D-C16D-4C92-BF13-8F3CB62CFA07}" destId="{C8120697-2F4B-4D24-A417-59025E7AC848}" srcOrd="5" destOrd="0" presId="urn:microsoft.com/office/officeart/2005/8/layout/arrow2"/>
    <dgm:cxn modelId="{4FBA0731-962F-4969-9379-0E8B1FDDC4B3}" type="presParOf" srcId="{E9258B5D-C16D-4C92-BF13-8F3CB62CFA07}" destId="{312A2772-5D3B-4082-8FCC-F738F2C945EB}" srcOrd="6" destOrd="0" presId="urn:microsoft.com/office/officeart/2005/8/layout/arrow2"/>
    <dgm:cxn modelId="{A0E43C23-FCE8-4300-BA40-55557B876BC8}" type="presParOf" srcId="{E9258B5D-C16D-4C92-BF13-8F3CB62CFA07}" destId="{512036D4-44BD-4B39-841E-8BAE0767CA60}" srcOrd="7" destOrd="0" presId="urn:microsoft.com/office/officeart/2005/8/layout/arrow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AC5D5-E41C-41DE-B1CC-A9B2B9F117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131ED04-4312-4446-9316-A71916E6B99B}">
      <dgm:prSet custT="1">
        <dgm:style>
          <a:lnRef idx="3">
            <a:schemeClr val="lt1"/>
          </a:lnRef>
          <a:fillRef idx="1">
            <a:schemeClr val="accent1"/>
          </a:fillRef>
          <a:effectRef idx="1">
            <a:schemeClr val="accent1"/>
          </a:effectRef>
          <a:fontRef idx="minor">
            <a:schemeClr val="lt1"/>
          </a:fontRef>
        </dgm:style>
      </dgm:prSet>
      <dgm:spPr>
        <a:ln/>
      </dgm:spPr>
      <dgm:t>
        <a:bodyPr/>
        <a:lstStyle/>
        <a:p>
          <a:pPr algn="ctr" rtl="0"/>
          <a:endParaRPr lang="en-US" sz="4000" b="1" dirty="0" smtClean="0">
            <a:latin typeface="Times New Roman" pitchFamily="18" charset="0"/>
            <a:cs typeface="Times New Roman" pitchFamily="18" charset="0"/>
          </a:endParaRPr>
        </a:p>
        <a:p>
          <a:pPr algn="ctr" rtl="0"/>
          <a:r>
            <a:rPr lang="en-US" sz="4000" b="1" dirty="0" smtClean="0">
              <a:latin typeface="Times New Roman" pitchFamily="18" charset="0"/>
              <a:cs typeface="Times New Roman" pitchFamily="18" charset="0"/>
            </a:rPr>
            <a:t>Vision and Mission</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IN" sz="2400" dirty="0">
            <a:latin typeface="Times New Roman" pitchFamily="18" charset="0"/>
            <a:cs typeface="Times New Roman" pitchFamily="18" charset="0"/>
          </a:endParaRPr>
        </a:p>
      </dgm:t>
    </dgm:pt>
    <dgm:pt modelId="{DE3E92F3-7433-4DC6-B328-8AB4996B1FF7}" type="parTrans" cxnId="{A165E0B3-3E61-43B7-98F5-7E43256D72ED}">
      <dgm:prSet/>
      <dgm:spPr/>
      <dgm:t>
        <a:bodyPr/>
        <a:lstStyle/>
        <a:p>
          <a:endParaRPr lang="en-IN"/>
        </a:p>
      </dgm:t>
    </dgm:pt>
    <dgm:pt modelId="{6D363675-54A0-4AE5-B01C-BB5F446F0151}" type="sibTrans" cxnId="{A165E0B3-3E61-43B7-98F5-7E43256D72ED}">
      <dgm:prSet/>
      <dgm:spPr/>
      <dgm:t>
        <a:bodyPr/>
        <a:lstStyle/>
        <a:p>
          <a:endParaRPr lang="en-IN"/>
        </a:p>
      </dgm:t>
    </dgm:pt>
    <dgm:pt modelId="{F5E21FEE-5D90-4010-B0F0-701C8257CC2F}" type="pres">
      <dgm:prSet presAssocID="{937AC5D5-E41C-41DE-B1CC-A9B2B9F1178F}" presName="linear" presStyleCnt="0">
        <dgm:presLayoutVars>
          <dgm:animLvl val="lvl"/>
          <dgm:resizeHandles val="exact"/>
        </dgm:presLayoutVars>
      </dgm:prSet>
      <dgm:spPr/>
      <dgm:t>
        <a:bodyPr/>
        <a:lstStyle/>
        <a:p>
          <a:endParaRPr lang="en-US"/>
        </a:p>
      </dgm:t>
    </dgm:pt>
    <dgm:pt modelId="{7DBA3434-B4DE-49B6-BE53-3D73A5DEBD0B}" type="pres">
      <dgm:prSet presAssocID="{4131ED04-4312-4446-9316-A71916E6B99B}" presName="parentText" presStyleLbl="node1" presStyleIdx="0" presStyleCnt="1" custLinFactNeighborX="12265" custLinFactNeighborY="-5299">
        <dgm:presLayoutVars>
          <dgm:chMax val="0"/>
          <dgm:bulletEnabled val="1"/>
        </dgm:presLayoutVars>
      </dgm:prSet>
      <dgm:spPr>
        <a:prstGeom prst="roundRect">
          <a:avLst/>
        </a:prstGeom>
      </dgm:spPr>
      <dgm:t>
        <a:bodyPr/>
        <a:lstStyle/>
        <a:p>
          <a:endParaRPr lang="en-US"/>
        </a:p>
      </dgm:t>
    </dgm:pt>
  </dgm:ptLst>
  <dgm:cxnLst>
    <dgm:cxn modelId="{A165E0B3-3E61-43B7-98F5-7E43256D72ED}" srcId="{937AC5D5-E41C-41DE-B1CC-A9B2B9F1178F}" destId="{4131ED04-4312-4446-9316-A71916E6B99B}" srcOrd="0" destOrd="0" parTransId="{DE3E92F3-7433-4DC6-B328-8AB4996B1FF7}" sibTransId="{6D363675-54A0-4AE5-B01C-BB5F446F0151}"/>
    <dgm:cxn modelId="{D7DC2EBA-2D2E-43A5-8ADA-997000D71043}" type="presOf" srcId="{4131ED04-4312-4446-9316-A71916E6B99B}" destId="{7DBA3434-B4DE-49B6-BE53-3D73A5DEBD0B}" srcOrd="0" destOrd="0" presId="urn:microsoft.com/office/officeart/2005/8/layout/vList2"/>
    <dgm:cxn modelId="{0A32EC93-6B85-4A62-BF54-B4E3C6E79D1A}" type="presOf" srcId="{937AC5D5-E41C-41DE-B1CC-A9B2B9F1178F}" destId="{F5E21FEE-5D90-4010-B0F0-701C8257CC2F}" srcOrd="0" destOrd="0" presId="urn:microsoft.com/office/officeart/2005/8/layout/vList2"/>
    <dgm:cxn modelId="{A47F9C19-7B83-4660-A30C-0A607AF2EB1C}" type="presParOf" srcId="{F5E21FEE-5D90-4010-B0F0-701C8257CC2F}" destId="{7DBA3434-B4DE-49B6-BE53-3D73A5DEBD0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AFD838-981E-4CD3-B5C5-AE122235227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9629F1BF-1C34-47E2-892A-D4ED22D4D542}">
      <dgm:prSet custT="1"/>
      <dgm:spPr/>
      <dgm:t>
        <a:bodyPr/>
        <a:lstStyle/>
        <a:p>
          <a:pPr rtl="0"/>
          <a:r>
            <a:rPr lang="en-US" sz="4000" b="1" dirty="0" smtClean="0">
              <a:latin typeface="Times New Roman" pitchFamily="18" charset="0"/>
              <a:cs typeface="Times New Roman" pitchFamily="18" charset="0"/>
            </a:rPr>
            <a:t>Aims &amp; Objectives </a:t>
          </a:r>
          <a:endParaRPr lang="en-IN" sz="4000" b="1" dirty="0">
            <a:latin typeface="Times New Roman" pitchFamily="18" charset="0"/>
            <a:cs typeface="Times New Roman" pitchFamily="18" charset="0"/>
          </a:endParaRPr>
        </a:p>
      </dgm:t>
    </dgm:pt>
    <dgm:pt modelId="{FB70EBBE-F758-4E6B-98CE-E99841F3E450}" type="parTrans" cxnId="{8CBA64FB-2BFB-4238-8B0D-B7350F3C40C1}">
      <dgm:prSet/>
      <dgm:spPr/>
      <dgm:t>
        <a:bodyPr/>
        <a:lstStyle/>
        <a:p>
          <a:endParaRPr lang="en-IN"/>
        </a:p>
      </dgm:t>
    </dgm:pt>
    <dgm:pt modelId="{B5613BD0-0D61-4A62-A465-24578E686D33}" type="sibTrans" cxnId="{8CBA64FB-2BFB-4238-8B0D-B7350F3C40C1}">
      <dgm:prSet/>
      <dgm:spPr/>
      <dgm:t>
        <a:bodyPr/>
        <a:lstStyle/>
        <a:p>
          <a:endParaRPr lang="en-IN"/>
        </a:p>
      </dgm:t>
    </dgm:pt>
    <dgm:pt modelId="{9B51FC01-207D-4DA1-8DA9-56457B52A058}" type="pres">
      <dgm:prSet presAssocID="{4BAFD838-981E-4CD3-B5C5-AE122235227B}" presName="linear" presStyleCnt="0">
        <dgm:presLayoutVars>
          <dgm:animLvl val="lvl"/>
          <dgm:resizeHandles val="exact"/>
        </dgm:presLayoutVars>
      </dgm:prSet>
      <dgm:spPr/>
      <dgm:t>
        <a:bodyPr/>
        <a:lstStyle/>
        <a:p>
          <a:endParaRPr lang="en-US"/>
        </a:p>
      </dgm:t>
    </dgm:pt>
    <dgm:pt modelId="{D820BB84-3021-46E9-A1DF-10D69C352439}" type="pres">
      <dgm:prSet presAssocID="{9629F1BF-1C34-47E2-892A-D4ED22D4D542}" presName="parentText" presStyleLbl="node1" presStyleIdx="0" presStyleCnt="1">
        <dgm:presLayoutVars>
          <dgm:chMax val="0"/>
          <dgm:bulletEnabled val="1"/>
        </dgm:presLayoutVars>
      </dgm:prSet>
      <dgm:spPr/>
      <dgm:t>
        <a:bodyPr/>
        <a:lstStyle/>
        <a:p>
          <a:endParaRPr lang="en-US"/>
        </a:p>
      </dgm:t>
    </dgm:pt>
  </dgm:ptLst>
  <dgm:cxnLst>
    <dgm:cxn modelId="{8CBA64FB-2BFB-4238-8B0D-B7350F3C40C1}" srcId="{4BAFD838-981E-4CD3-B5C5-AE122235227B}" destId="{9629F1BF-1C34-47E2-892A-D4ED22D4D542}" srcOrd="0" destOrd="0" parTransId="{FB70EBBE-F758-4E6B-98CE-E99841F3E450}" sibTransId="{B5613BD0-0D61-4A62-A465-24578E686D33}"/>
    <dgm:cxn modelId="{35404650-A453-44E2-BBC0-2E5E8FEA857B}" type="presOf" srcId="{4BAFD838-981E-4CD3-B5C5-AE122235227B}" destId="{9B51FC01-207D-4DA1-8DA9-56457B52A058}" srcOrd="0" destOrd="0" presId="urn:microsoft.com/office/officeart/2005/8/layout/vList2"/>
    <dgm:cxn modelId="{B13E7712-094C-4197-B151-DDD046DD0801}" type="presOf" srcId="{9629F1BF-1C34-47E2-892A-D4ED22D4D542}" destId="{D820BB84-3021-46E9-A1DF-10D69C352439}" srcOrd="0" destOrd="0" presId="urn:microsoft.com/office/officeart/2005/8/layout/vList2"/>
    <dgm:cxn modelId="{9FF360DD-1D24-47A0-98A5-4C4642A979DE}" type="presParOf" srcId="{9B51FC01-207D-4DA1-8DA9-56457B52A058}" destId="{D820BB84-3021-46E9-A1DF-10D69C35243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40A4F6-C44F-4695-94AA-C513D91275D7}"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IN"/>
        </a:p>
      </dgm:t>
    </dgm:pt>
    <dgm:pt modelId="{30275FA9-6E0E-46A5-8C55-B791A2DB2422}">
      <dgm:prSet custT="1"/>
      <dgm:spPr/>
      <dgm:t>
        <a:bodyPr/>
        <a:lstStyle/>
        <a:p>
          <a:pPr rtl="0"/>
          <a:r>
            <a:rPr lang="en-IN" sz="3600" dirty="0" smtClean="0">
              <a:latin typeface="Times New Roman" pitchFamily="18" charset="0"/>
              <a:cs typeface="Times New Roman" pitchFamily="18" charset="0"/>
            </a:rPr>
            <a:t>B.L.I.S.</a:t>
          </a:r>
          <a:endParaRPr lang="en-IN" sz="3600" dirty="0">
            <a:latin typeface="Times New Roman" pitchFamily="18" charset="0"/>
            <a:cs typeface="Times New Roman" pitchFamily="18" charset="0"/>
          </a:endParaRPr>
        </a:p>
      </dgm:t>
    </dgm:pt>
    <dgm:pt modelId="{E6EEA832-0A83-4ED1-89BD-F6F29ABDDE87}" type="parTrans" cxnId="{D2988DB9-1F85-43C5-B700-9DA9507165C1}">
      <dgm:prSet/>
      <dgm:spPr/>
      <dgm:t>
        <a:bodyPr/>
        <a:lstStyle/>
        <a:p>
          <a:endParaRPr lang="en-IN"/>
        </a:p>
      </dgm:t>
    </dgm:pt>
    <dgm:pt modelId="{65FB6F47-20FE-4ABD-8C3D-88F4D388A15E}" type="sibTrans" cxnId="{D2988DB9-1F85-43C5-B700-9DA9507165C1}">
      <dgm:prSet/>
      <dgm:spPr/>
      <dgm:t>
        <a:bodyPr/>
        <a:lstStyle/>
        <a:p>
          <a:endParaRPr lang="en-IN"/>
        </a:p>
      </dgm:t>
    </dgm:pt>
    <dgm:pt modelId="{904992FB-C0CE-48E9-93D0-D7104FF53B0D}">
      <dgm:prSet/>
      <dgm:spPr/>
      <dgm:t>
        <a:bodyPr/>
        <a:lstStyle/>
        <a:p>
          <a:pPr rtl="0"/>
          <a:endParaRPr lang="en-IN" dirty="0"/>
        </a:p>
      </dgm:t>
    </dgm:pt>
    <dgm:pt modelId="{22B49E6B-90D1-4BE5-9945-5E61DC1B3360}" type="parTrans" cxnId="{1009DD98-F4BB-48DA-ADA0-0FF56CFF9F42}">
      <dgm:prSet/>
      <dgm:spPr/>
      <dgm:t>
        <a:bodyPr/>
        <a:lstStyle/>
        <a:p>
          <a:endParaRPr lang="en-IN"/>
        </a:p>
      </dgm:t>
    </dgm:pt>
    <dgm:pt modelId="{EC6ADE06-6CC4-45C4-9A20-4C48638ED00C}" type="sibTrans" cxnId="{1009DD98-F4BB-48DA-ADA0-0FF56CFF9F42}">
      <dgm:prSet/>
      <dgm:spPr/>
      <dgm:t>
        <a:bodyPr/>
        <a:lstStyle/>
        <a:p>
          <a:endParaRPr lang="en-IN"/>
        </a:p>
      </dgm:t>
    </dgm:pt>
    <dgm:pt modelId="{BC99823A-67E2-4FD6-ADF4-10100CAB34FD}">
      <dgm:prSet custT="1"/>
      <dgm:spPr/>
      <dgm:t>
        <a:bodyPr/>
        <a:lstStyle/>
        <a:p>
          <a:pPr rtl="0"/>
          <a:r>
            <a:rPr lang="en-IN" sz="3600" dirty="0" smtClean="0">
              <a:latin typeface="Times New Roman" pitchFamily="18" charset="0"/>
              <a:cs typeface="Times New Roman" pitchFamily="18" charset="0"/>
            </a:rPr>
            <a:t>M.L.I.S.</a:t>
          </a:r>
          <a:endParaRPr lang="en-IN" sz="3600" dirty="0">
            <a:latin typeface="Times New Roman" pitchFamily="18" charset="0"/>
            <a:cs typeface="Times New Roman" pitchFamily="18" charset="0"/>
          </a:endParaRPr>
        </a:p>
      </dgm:t>
    </dgm:pt>
    <dgm:pt modelId="{DBF7184E-17E4-4BE5-835E-FE90701A04E4}" type="parTrans" cxnId="{B37497A0-DFF9-4CB7-BB2B-35C4CF32B17B}">
      <dgm:prSet/>
      <dgm:spPr/>
      <dgm:t>
        <a:bodyPr/>
        <a:lstStyle/>
        <a:p>
          <a:endParaRPr lang="en-IN"/>
        </a:p>
      </dgm:t>
    </dgm:pt>
    <dgm:pt modelId="{07A2E981-AF2B-4C4C-8F81-EDA2B145B684}" type="sibTrans" cxnId="{B37497A0-DFF9-4CB7-BB2B-35C4CF32B17B}">
      <dgm:prSet/>
      <dgm:spPr/>
      <dgm:t>
        <a:bodyPr/>
        <a:lstStyle/>
        <a:p>
          <a:endParaRPr lang="en-IN"/>
        </a:p>
      </dgm:t>
    </dgm:pt>
    <dgm:pt modelId="{ACCEC3C2-E056-4375-AB04-6E294F276052}">
      <dgm:prSet/>
      <dgm:spPr/>
      <dgm:t>
        <a:bodyPr/>
        <a:lstStyle/>
        <a:p>
          <a:pPr rtl="0"/>
          <a:endParaRPr lang="en-IN" dirty="0"/>
        </a:p>
      </dgm:t>
    </dgm:pt>
    <dgm:pt modelId="{EA781056-A047-42AC-9D73-84335FBF910D}" type="parTrans" cxnId="{0C316AC8-DB44-4C88-B827-16DF04D91AED}">
      <dgm:prSet/>
      <dgm:spPr/>
      <dgm:t>
        <a:bodyPr/>
        <a:lstStyle/>
        <a:p>
          <a:endParaRPr lang="en-IN"/>
        </a:p>
      </dgm:t>
    </dgm:pt>
    <dgm:pt modelId="{8CC11A58-1212-4AE9-BE73-184F8C5144FC}" type="sibTrans" cxnId="{0C316AC8-DB44-4C88-B827-16DF04D91AED}">
      <dgm:prSet/>
      <dgm:spPr/>
      <dgm:t>
        <a:bodyPr/>
        <a:lstStyle/>
        <a:p>
          <a:endParaRPr lang="en-IN"/>
        </a:p>
      </dgm:t>
    </dgm:pt>
    <dgm:pt modelId="{DCAE7037-537B-4BB3-8307-7242F0900608}">
      <dgm:prSet custT="1"/>
      <dgm:spPr/>
      <dgm:t>
        <a:bodyPr/>
        <a:lstStyle/>
        <a:p>
          <a:pPr rtl="0"/>
          <a:r>
            <a:rPr lang="en-IN" sz="3600" dirty="0" smtClean="0">
              <a:latin typeface="Times New Roman" pitchFamily="18" charset="0"/>
              <a:cs typeface="Times New Roman" pitchFamily="18" charset="0"/>
            </a:rPr>
            <a:t>M. Phil.</a:t>
          </a:r>
          <a:endParaRPr lang="en-IN" sz="3600" dirty="0">
            <a:latin typeface="Times New Roman" pitchFamily="18" charset="0"/>
            <a:cs typeface="Times New Roman" pitchFamily="18" charset="0"/>
          </a:endParaRPr>
        </a:p>
      </dgm:t>
    </dgm:pt>
    <dgm:pt modelId="{99580574-F75D-4B9D-B538-2F7D2D1D1A08}" type="parTrans" cxnId="{7B5987DD-EEF2-4411-9C5F-E78D159AFA70}">
      <dgm:prSet/>
      <dgm:spPr/>
      <dgm:t>
        <a:bodyPr/>
        <a:lstStyle/>
        <a:p>
          <a:endParaRPr lang="en-IN"/>
        </a:p>
      </dgm:t>
    </dgm:pt>
    <dgm:pt modelId="{99FD2EE9-A6FF-43F0-9649-4C9D44758655}" type="sibTrans" cxnId="{7B5987DD-EEF2-4411-9C5F-E78D159AFA70}">
      <dgm:prSet/>
      <dgm:spPr/>
      <dgm:t>
        <a:bodyPr/>
        <a:lstStyle/>
        <a:p>
          <a:endParaRPr lang="en-IN"/>
        </a:p>
      </dgm:t>
    </dgm:pt>
    <dgm:pt modelId="{7918EFBD-8140-4A28-8A03-1457772F3482}">
      <dgm:prSet/>
      <dgm:spPr/>
      <dgm:t>
        <a:bodyPr/>
        <a:lstStyle/>
        <a:p>
          <a:endParaRPr lang="en-IN" dirty="0"/>
        </a:p>
      </dgm:t>
    </dgm:pt>
    <dgm:pt modelId="{B9BA50A4-9077-4497-8107-F8560AE8CAA6}" type="parTrans" cxnId="{2726E9F9-F507-4E7B-9892-61E9CFC4E393}">
      <dgm:prSet/>
      <dgm:spPr/>
      <dgm:t>
        <a:bodyPr/>
        <a:lstStyle/>
        <a:p>
          <a:endParaRPr lang="en-IN"/>
        </a:p>
      </dgm:t>
    </dgm:pt>
    <dgm:pt modelId="{8BCC3631-5589-4683-819D-516BC162F039}" type="sibTrans" cxnId="{2726E9F9-F507-4E7B-9892-61E9CFC4E393}">
      <dgm:prSet/>
      <dgm:spPr/>
      <dgm:t>
        <a:bodyPr/>
        <a:lstStyle/>
        <a:p>
          <a:endParaRPr lang="en-IN"/>
        </a:p>
      </dgm:t>
    </dgm:pt>
    <dgm:pt modelId="{C7738E81-4115-4D18-B318-01725240AA67}" type="pres">
      <dgm:prSet presAssocID="{CB40A4F6-C44F-4695-94AA-C513D91275D7}" presName="linear" presStyleCnt="0">
        <dgm:presLayoutVars>
          <dgm:dir/>
          <dgm:animLvl val="lvl"/>
          <dgm:resizeHandles val="exact"/>
        </dgm:presLayoutVars>
      </dgm:prSet>
      <dgm:spPr/>
      <dgm:t>
        <a:bodyPr/>
        <a:lstStyle/>
        <a:p>
          <a:endParaRPr lang="en-US"/>
        </a:p>
      </dgm:t>
    </dgm:pt>
    <dgm:pt modelId="{045F5946-6781-4DD7-BFB1-90F84F3A72F2}" type="pres">
      <dgm:prSet presAssocID="{30275FA9-6E0E-46A5-8C55-B791A2DB2422}" presName="parentLin" presStyleCnt="0"/>
      <dgm:spPr/>
    </dgm:pt>
    <dgm:pt modelId="{823633B1-B60F-4D9A-9BD9-1731748D6B5F}" type="pres">
      <dgm:prSet presAssocID="{30275FA9-6E0E-46A5-8C55-B791A2DB2422}" presName="parentLeftMargin" presStyleLbl="node1" presStyleIdx="0" presStyleCnt="3"/>
      <dgm:spPr/>
      <dgm:t>
        <a:bodyPr/>
        <a:lstStyle/>
        <a:p>
          <a:endParaRPr lang="en-US"/>
        </a:p>
      </dgm:t>
    </dgm:pt>
    <dgm:pt modelId="{E1B899FB-6DFA-41D8-A375-9CBD4E59FB7C}" type="pres">
      <dgm:prSet presAssocID="{30275FA9-6E0E-46A5-8C55-B791A2DB2422}" presName="parentText" presStyleLbl="node1" presStyleIdx="0" presStyleCnt="3">
        <dgm:presLayoutVars>
          <dgm:chMax val="0"/>
          <dgm:bulletEnabled val="1"/>
        </dgm:presLayoutVars>
      </dgm:prSet>
      <dgm:spPr/>
      <dgm:t>
        <a:bodyPr/>
        <a:lstStyle/>
        <a:p>
          <a:endParaRPr lang="en-US"/>
        </a:p>
      </dgm:t>
    </dgm:pt>
    <dgm:pt modelId="{119B5E20-E4E6-4AC3-A7BD-6EADDB1CD49D}" type="pres">
      <dgm:prSet presAssocID="{30275FA9-6E0E-46A5-8C55-B791A2DB2422}" presName="negativeSpace" presStyleCnt="0"/>
      <dgm:spPr/>
    </dgm:pt>
    <dgm:pt modelId="{F7DDAA12-81B8-4283-9CCD-556FC754DC2F}" type="pres">
      <dgm:prSet presAssocID="{30275FA9-6E0E-46A5-8C55-B791A2DB2422}" presName="childText" presStyleLbl="conFgAcc1" presStyleIdx="0" presStyleCnt="3">
        <dgm:presLayoutVars>
          <dgm:bulletEnabled val="1"/>
        </dgm:presLayoutVars>
      </dgm:prSet>
      <dgm:spPr/>
      <dgm:t>
        <a:bodyPr/>
        <a:lstStyle/>
        <a:p>
          <a:endParaRPr lang="en-US"/>
        </a:p>
      </dgm:t>
    </dgm:pt>
    <dgm:pt modelId="{25377C4C-6511-432F-8F35-07BD0DF9FC95}" type="pres">
      <dgm:prSet presAssocID="{65FB6F47-20FE-4ABD-8C3D-88F4D388A15E}" presName="spaceBetweenRectangles" presStyleCnt="0"/>
      <dgm:spPr/>
    </dgm:pt>
    <dgm:pt modelId="{87C8A001-9725-4317-AE06-084738A57458}" type="pres">
      <dgm:prSet presAssocID="{BC99823A-67E2-4FD6-ADF4-10100CAB34FD}" presName="parentLin" presStyleCnt="0"/>
      <dgm:spPr/>
    </dgm:pt>
    <dgm:pt modelId="{67430754-BE17-4EB0-99FC-9206B8C110E4}" type="pres">
      <dgm:prSet presAssocID="{BC99823A-67E2-4FD6-ADF4-10100CAB34FD}" presName="parentLeftMargin" presStyleLbl="node1" presStyleIdx="0" presStyleCnt="3"/>
      <dgm:spPr/>
      <dgm:t>
        <a:bodyPr/>
        <a:lstStyle/>
        <a:p>
          <a:endParaRPr lang="en-US"/>
        </a:p>
      </dgm:t>
    </dgm:pt>
    <dgm:pt modelId="{E9F4F038-48ED-4ED0-82FA-4E0E19EB11D3}" type="pres">
      <dgm:prSet presAssocID="{BC99823A-67E2-4FD6-ADF4-10100CAB34FD}" presName="parentText" presStyleLbl="node1" presStyleIdx="1" presStyleCnt="3">
        <dgm:presLayoutVars>
          <dgm:chMax val="0"/>
          <dgm:bulletEnabled val="1"/>
        </dgm:presLayoutVars>
      </dgm:prSet>
      <dgm:spPr/>
      <dgm:t>
        <a:bodyPr/>
        <a:lstStyle/>
        <a:p>
          <a:endParaRPr lang="en-US"/>
        </a:p>
      </dgm:t>
    </dgm:pt>
    <dgm:pt modelId="{7EBA31F8-6EB1-4C5F-9F8F-4B3D33F38C92}" type="pres">
      <dgm:prSet presAssocID="{BC99823A-67E2-4FD6-ADF4-10100CAB34FD}" presName="negativeSpace" presStyleCnt="0"/>
      <dgm:spPr/>
    </dgm:pt>
    <dgm:pt modelId="{0453DF14-E853-40AA-A253-10FD400C4EED}" type="pres">
      <dgm:prSet presAssocID="{BC99823A-67E2-4FD6-ADF4-10100CAB34FD}" presName="childText" presStyleLbl="conFgAcc1" presStyleIdx="1" presStyleCnt="3">
        <dgm:presLayoutVars>
          <dgm:bulletEnabled val="1"/>
        </dgm:presLayoutVars>
      </dgm:prSet>
      <dgm:spPr/>
      <dgm:t>
        <a:bodyPr/>
        <a:lstStyle/>
        <a:p>
          <a:endParaRPr lang="en-US"/>
        </a:p>
      </dgm:t>
    </dgm:pt>
    <dgm:pt modelId="{C3009DAE-D833-4F55-990C-71E6F40EBAF8}" type="pres">
      <dgm:prSet presAssocID="{07A2E981-AF2B-4C4C-8F81-EDA2B145B684}" presName="spaceBetweenRectangles" presStyleCnt="0"/>
      <dgm:spPr/>
    </dgm:pt>
    <dgm:pt modelId="{C9097BF8-ACDB-416F-BC72-4611100AE51F}" type="pres">
      <dgm:prSet presAssocID="{DCAE7037-537B-4BB3-8307-7242F0900608}" presName="parentLin" presStyleCnt="0"/>
      <dgm:spPr/>
    </dgm:pt>
    <dgm:pt modelId="{D82E299B-566C-4E24-BC42-383CFC0717AD}" type="pres">
      <dgm:prSet presAssocID="{DCAE7037-537B-4BB3-8307-7242F0900608}" presName="parentLeftMargin" presStyleLbl="node1" presStyleIdx="1" presStyleCnt="3"/>
      <dgm:spPr/>
      <dgm:t>
        <a:bodyPr/>
        <a:lstStyle/>
        <a:p>
          <a:endParaRPr lang="en-US"/>
        </a:p>
      </dgm:t>
    </dgm:pt>
    <dgm:pt modelId="{6606F455-4E96-41A6-A379-0279F82C7712}" type="pres">
      <dgm:prSet presAssocID="{DCAE7037-537B-4BB3-8307-7242F0900608}" presName="parentText" presStyleLbl="node1" presStyleIdx="2" presStyleCnt="3">
        <dgm:presLayoutVars>
          <dgm:chMax val="0"/>
          <dgm:bulletEnabled val="1"/>
        </dgm:presLayoutVars>
      </dgm:prSet>
      <dgm:spPr/>
      <dgm:t>
        <a:bodyPr/>
        <a:lstStyle/>
        <a:p>
          <a:endParaRPr lang="en-US"/>
        </a:p>
      </dgm:t>
    </dgm:pt>
    <dgm:pt modelId="{FE5276EE-2403-4A7E-9A76-96E55409DCC7}" type="pres">
      <dgm:prSet presAssocID="{DCAE7037-537B-4BB3-8307-7242F0900608}" presName="negativeSpace" presStyleCnt="0"/>
      <dgm:spPr/>
    </dgm:pt>
    <dgm:pt modelId="{97AC6349-81FC-4DBF-8ED9-8CEEF791E38F}" type="pres">
      <dgm:prSet presAssocID="{DCAE7037-537B-4BB3-8307-7242F0900608}" presName="childText" presStyleLbl="conFgAcc1" presStyleIdx="2" presStyleCnt="3">
        <dgm:presLayoutVars>
          <dgm:bulletEnabled val="1"/>
        </dgm:presLayoutVars>
      </dgm:prSet>
      <dgm:spPr/>
      <dgm:t>
        <a:bodyPr/>
        <a:lstStyle/>
        <a:p>
          <a:endParaRPr lang="en-US"/>
        </a:p>
      </dgm:t>
    </dgm:pt>
  </dgm:ptLst>
  <dgm:cxnLst>
    <dgm:cxn modelId="{7E3D0CAD-7468-4A4B-9878-557F1ABC447E}" type="presOf" srcId="{BC99823A-67E2-4FD6-ADF4-10100CAB34FD}" destId="{E9F4F038-48ED-4ED0-82FA-4E0E19EB11D3}" srcOrd="1" destOrd="0" presId="urn:microsoft.com/office/officeart/2005/8/layout/list1"/>
    <dgm:cxn modelId="{6FB0F482-4E52-404D-B371-75B248304A94}" type="presOf" srcId="{DCAE7037-537B-4BB3-8307-7242F0900608}" destId="{D82E299B-566C-4E24-BC42-383CFC0717AD}" srcOrd="0" destOrd="0" presId="urn:microsoft.com/office/officeart/2005/8/layout/list1"/>
    <dgm:cxn modelId="{7B5987DD-EEF2-4411-9C5F-E78D159AFA70}" srcId="{CB40A4F6-C44F-4695-94AA-C513D91275D7}" destId="{DCAE7037-537B-4BB3-8307-7242F0900608}" srcOrd="2" destOrd="0" parTransId="{99580574-F75D-4B9D-B538-2F7D2D1D1A08}" sibTransId="{99FD2EE9-A6FF-43F0-9649-4C9D44758655}"/>
    <dgm:cxn modelId="{B37497A0-DFF9-4CB7-BB2B-35C4CF32B17B}" srcId="{CB40A4F6-C44F-4695-94AA-C513D91275D7}" destId="{BC99823A-67E2-4FD6-ADF4-10100CAB34FD}" srcOrd="1" destOrd="0" parTransId="{DBF7184E-17E4-4BE5-835E-FE90701A04E4}" sibTransId="{07A2E981-AF2B-4C4C-8F81-EDA2B145B684}"/>
    <dgm:cxn modelId="{D2988DB9-1F85-43C5-B700-9DA9507165C1}" srcId="{CB40A4F6-C44F-4695-94AA-C513D91275D7}" destId="{30275FA9-6E0E-46A5-8C55-B791A2DB2422}" srcOrd="0" destOrd="0" parTransId="{E6EEA832-0A83-4ED1-89BD-F6F29ABDDE87}" sibTransId="{65FB6F47-20FE-4ABD-8C3D-88F4D388A15E}"/>
    <dgm:cxn modelId="{67EB1088-7D9B-4754-AC32-667A275553E3}" type="presOf" srcId="{CB40A4F6-C44F-4695-94AA-C513D91275D7}" destId="{C7738E81-4115-4D18-B318-01725240AA67}" srcOrd="0" destOrd="0" presId="urn:microsoft.com/office/officeart/2005/8/layout/list1"/>
    <dgm:cxn modelId="{9831F3BC-A366-4381-B55E-A86F53E4707A}" type="presOf" srcId="{ACCEC3C2-E056-4375-AB04-6E294F276052}" destId="{0453DF14-E853-40AA-A253-10FD400C4EED}" srcOrd="0" destOrd="0" presId="urn:microsoft.com/office/officeart/2005/8/layout/list1"/>
    <dgm:cxn modelId="{EB3FFB81-3952-471F-9369-4613E9E3702D}" type="presOf" srcId="{BC99823A-67E2-4FD6-ADF4-10100CAB34FD}" destId="{67430754-BE17-4EB0-99FC-9206B8C110E4}" srcOrd="0" destOrd="0" presId="urn:microsoft.com/office/officeart/2005/8/layout/list1"/>
    <dgm:cxn modelId="{2726E9F9-F507-4E7B-9892-61E9CFC4E393}" srcId="{DCAE7037-537B-4BB3-8307-7242F0900608}" destId="{7918EFBD-8140-4A28-8A03-1457772F3482}" srcOrd="0" destOrd="0" parTransId="{B9BA50A4-9077-4497-8107-F8560AE8CAA6}" sibTransId="{8BCC3631-5589-4683-819D-516BC162F039}"/>
    <dgm:cxn modelId="{1009DD98-F4BB-48DA-ADA0-0FF56CFF9F42}" srcId="{30275FA9-6E0E-46A5-8C55-B791A2DB2422}" destId="{904992FB-C0CE-48E9-93D0-D7104FF53B0D}" srcOrd="0" destOrd="0" parTransId="{22B49E6B-90D1-4BE5-9945-5E61DC1B3360}" sibTransId="{EC6ADE06-6CC4-45C4-9A20-4C48638ED00C}"/>
    <dgm:cxn modelId="{44619FA0-C319-4711-990F-CB44D70144EA}" type="presOf" srcId="{DCAE7037-537B-4BB3-8307-7242F0900608}" destId="{6606F455-4E96-41A6-A379-0279F82C7712}" srcOrd="1" destOrd="0" presId="urn:microsoft.com/office/officeart/2005/8/layout/list1"/>
    <dgm:cxn modelId="{5A3C2E59-A679-4DA6-A3CA-961A7BAA4F2F}" type="presOf" srcId="{904992FB-C0CE-48E9-93D0-D7104FF53B0D}" destId="{F7DDAA12-81B8-4283-9CCD-556FC754DC2F}" srcOrd="0" destOrd="0" presId="urn:microsoft.com/office/officeart/2005/8/layout/list1"/>
    <dgm:cxn modelId="{2ACBD498-65A2-4032-BCA3-3CE85EDAA026}" type="presOf" srcId="{30275FA9-6E0E-46A5-8C55-B791A2DB2422}" destId="{823633B1-B60F-4D9A-9BD9-1731748D6B5F}" srcOrd="0" destOrd="0" presId="urn:microsoft.com/office/officeart/2005/8/layout/list1"/>
    <dgm:cxn modelId="{0C316AC8-DB44-4C88-B827-16DF04D91AED}" srcId="{BC99823A-67E2-4FD6-ADF4-10100CAB34FD}" destId="{ACCEC3C2-E056-4375-AB04-6E294F276052}" srcOrd="0" destOrd="0" parTransId="{EA781056-A047-42AC-9D73-84335FBF910D}" sibTransId="{8CC11A58-1212-4AE9-BE73-184F8C5144FC}"/>
    <dgm:cxn modelId="{7BE08864-67BD-4EAB-A590-7E2D39BA916C}" type="presOf" srcId="{30275FA9-6E0E-46A5-8C55-B791A2DB2422}" destId="{E1B899FB-6DFA-41D8-A375-9CBD4E59FB7C}" srcOrd="1" destOrd="0" presId="urn:microsoft.com/office/officeart/2005/8/layout/list1"/>
    <dgm:cxn modelId="{3F383738-5D09-4259-B42F-A84EE45263C3}" type="presOf" srcId="{7918EFBD-8140-4A28-8A03-1457772F3482}" destId="{97AC6349-81FC-4DBF-8ED9-8CEEF791E38F}" srcOrd="0" destOrd="0" presId="urn:microsoft.com/office/officeart/2005/8/layout/list1"/>
    <dgm:cxn modelId="{8FCE409C-7066-4E27-9221-5D68BC874803}" type="presParOf" srcId="{C7738E81-4115-4D18-B318-01725240AA67}" destId="{045F5946-6781-4DD7-BFB1-90F84F3A72F2}" srcOrd="0" destOrd="0" presId="urn:microsoft.com/office/officeart/2005/8/layout/list1"/>
    <dgm:cxn modelId="{92016E52-FDC7-4851-B9BF-899481C6AF89}" type="presParOf" srcId="{045F5946-6781-4DD7-BFB1-90F84F3A72F2}" destId="{823633B1-B60F-4D9A-9BD9-1731748D6B5F}" srcOrd="0" destOrd="0" presId="urn:microsoft.com/office/officeart/2005/8/layout/list1"/>
    <dgm:cxn modelId="{FB7B911E-0ED8-44E3-A4F1-B292BE5815A8}" type="presParOf" srcId="{045F5946-6781-4DD7-BFB1-90F84F3A72F2}" destId="{E1B899FB-6DFA-41D8-A375-9CBD4E59FB7C}" srcOrd="1" destOrd="0" presId="urn:microsoft.com/office/officeart/2005/8/layout/list1"/>
    <dgm:cxn modelId="{FB426083-CB71-4658-BEFC-99BF7D1D137A}" type="presParOf" srcId="{C7738E81-4115-4D18-B318-01725240AA67}" destId="{119B5E20-E4E6-4AC3-A7BD-6EADDB1CD49D}" srcOrd="1" destOrd="0" presId="urn:microsoft.com/office/officeart/2005/8/layout/list1"/>
    <dgm:cxn modelId="{2CB95B09-6911-44EC-97F3-42008BD35EBD}" type="presParOf" srcId="{C7738E81-4115-4D18-B318-01725240AA67}" destId="{F7DDAA12-81B8-4283-9CCD-556FC754DC2F}" srcOrd="2" destOrd="0" presId="urn:microsoft.com/office/officeart/2005/8/layout/list1"/>
    <dgm:cxn modelId="{6C68D6C0-80AC-491B-A002-6BB739B345A3}" type="presParOf" srcId="{C7738E81-4115-4D18-B318-01725240AA67}" destId="{25377C4C-6511-432F-8F35-07BD0DF9FC95}" srcOrd="3" destOrd="0" presId="urn:microsoft.com/office/officeart/2005/8/layout/list1"/>
    <dgm:cxn modelId="{1D0BA9C7-B23F-4C3F-AEEF-7C34E06EB3C5}" type="presParOf" srcId="{C7738E81-4115-4D18-B318-01725240AA67}" destId="{87C8A001-9725-4317-AE06-084738A57458}" srcOrd="4" destOrd="0" presId="urn:microsoft.com/office/officeart/2005/8/layout/list1"/>
    <dgm:cxn modelId="{4AB1FF23-3D4C-4260-8EAD-15992487D30A}" type="presParOf" srcId="{87C8A001-9725-4317-AE06-084738A57458}" destId="{67430754-BE17-4EB0-99FC-9206B8C110E4}" srcOrd="0" destOrd="0" presId="urn:microsoft.com/office/officeart/2005/8/layout/list1"/>
    <dgm:cxn modelId="{ABF25BFC-4C94-4421-8C71-2587812BBB4D}" type="presParOf" srcId="{87C8A001-9725-4317-AE06-084738A57458}" destId="{E9F4F038-48ED-4ED0-82FA-4E0E19EB11D3}" srcOrd="1" destOrd="0" presId="urn:microsoft.com/office/officeart/2005/8/layout/list1"/>
    <dgm:cxn modelId="{8049EE53-656C-42C9-A87D-61B22D3277F6}" type="presParOf" srcId="{C7738E81-4115-4D18-B318-01725240AA67}" destId="{7EBA31F8-6EB1-4C5F-9F8F-4B3D33F38C92}" srcOrd="5" destOrd="0" presId="urn:microsoft.com/office/officeart/2005/8/layout/list1"/>
    <dgm:cxn modelId="{5293739E-E5C2-4E4E-A20A-0A37A628EF2D}" type="presParOf" srcId="{C7738E81-4115-4D18-B318-01725240AA67}" destId="{0453DF14-E853-40AA-A253-10FD400C4EED}" srcOrd="6" destOrd="0" presId="urn:microsoft.com/office/officeart/2005/8/layout/list1"/>
    <dgm:cxn modelId="{F46D202B-CA62-4D3B-BFF0-7B205B1305FB}" type="presParOf" srcId="{C7738E81-4115-4D18-B318-01725240AA67}" destId="{C3009DAE-D833-4F55-990C-71E6F40EBAF8}" srcOrd="7" destOrd="0" presId="urn:microsoft.com/office/officeart/2005/8/layout/list1"/>
    <dgm:cxn modelId="{87D6F3EE-AB13-4F76-A4BF-5615A850BD59}" type="presParOf" srcId="{C7738E81-4115-4D18-B318-01725240AA67}" destId="{C9097BF8-ACDB-416F-BC72-4611100AE51F}" srcOrd="8" destOrd="0" presId="urn:microsoft.com/office/officeart/2005/8/layout/list1"/>
    <dgm:cxn modelId="{1E19D642-CFB7-4031-A432-5D62EBF410DA}" type="presParOf" srcId="{C9097BF8-ACDB-416F-BC72-4611100AE51F}" destId="{D82E299B-566C-4E24-BC42-383CFC0717AD}" srcOrd="0" destOrd="0" presId="urn:microsoft.com/office/officeart/2005/8/layout/list1"/>
    <dgm:cxn modelId="{556DF24E-3957-44A5-8690-BD7C966CE3D6}" type="presParOf" srcId="{C9097BF8-ACDB-416F-BC72-4611100AE51F}" destId="{6606F455-4E96-41A6-A379-0279F82C7712}" srcOrd="1" destOrd="0" presId="urn:microsoft.com/office/officeart/2005/8/layout/list1"/>
    <dgm:cxn modelId="{16AA35A9-7729-4A7C-A4DF-13FEBBFAD602}" type="presParOf" srcId="{C7738E81-4115-4D18-B318-01725240AA67}" destId="{FE5276EE-2403-4A7E-9A76-96E55409DCC7}" srcOrd="9" destOrd="0" presId="urn:microsoft.com/office/officeart/2005/8/layout/list1"/>
    <dgm:cxn modelId="{7A1895AA-69DE-44DA-A8C1-269BC50FE78B}" type="presParOf" srcId="{C7738E81-4115-4D18-B318-01725240AA67}" destId="{97AC6349-81FC-4DBF-8ED9-8CEEF791E38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B355DB-ABF3-4013-A5F8-19727037FC86}">
      <dsp:nvSpPr>
        <dsp:cNvPr id="0" name=""/>
        <dsp:cNvSpPr/>
      </dsp:nvSpPr>
      <dsp:spPr>
        <a:xfrm>
          <a:off x="0" y="168074"/>
          <a:ext cx="8761863" cy="1216800"/>
        </a:xfrm>
        <a:prstGeom prst="roundRect">
          <a:avLst/>
        </a:prstGeom>
        <a:gradFill rotWithShape="0">
          <a:gsLst>
            <a:gs pos="0">
              <a:schemeClr val="tx1">
                <a:lumMod val="50000"/>
                <a:lumOff val="50000"/>
              </a:schemeClr>
            </a:gs>
            <a:gs pos="50000">
              <a:schemeClr val="accent1">
                <a:satMod val="110000"/>
                <a:lumMod val="100000"/>
                <a:shade val="100000"/>
              </a:schemeClr>
            </a:gs>
            <a:gs pos="100000">
              <a:schemeClr val="accent1">
                <a:lumMod val="99000"/>
                <a:satMod val="120000"/>
                <a:shade val="78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latin typeface="Times New Roman" pitchFamily="18" charset="0"/>
              <a:cs typeface="Times New Roman" pitchFamily="18" charset="0"/>
            </a:rPr>
            <a:t>Devi Ahilya Vishwavidyalaya, Indore</a:t>
          </a:r>
          <a:endParaRPr lang="en-IN" sz="3200" b="1" kern="1200" dirty="0" smtClean="0">
            <a:latin typeface="Times New Roman" pitchFamily="18" charset="0"/>
            <a:cs typeface="Times New Roman" pitchFamily="18" charset="0"/>
          </a:endParaRPr>
        </a:p>
      </dsp:txBody>
      <dsp:txXfrm>
        <a:off x="0" y="168074"/>
        <a:ext cx="8761863" cy="1216800"/>
      </dsp:txXfrm>
    </dsp:sp>
    <dsp:sp modelId="{D67135BE-8170-4BD6-AA23-308C1831C7AC}">
      <dsp:nvSpPr>
        <dsp:cNvPr id="0" name=""/>
        <dsp:cNvSpPr/>
      </dsp:nvSpPr>
      <dsp:spPr>
        <a:xfrm>
          <a:off x="0" y="1649444"/>
          <a:ext cx="8761863" cy="1216800"/>
        </a:xfrm>
        <a:prstGeom prst="roundRect">
          <a:avLst/>
        </a:prstGeom>
        <a:gradFill rotWithShape="0">
          <a:gsLst>
            <a:gs pos="0">
              <a:srgbClr val="000000"/>
            </a:gs>
            <a:gs pos="50000">
              <a:schemeClr val="accent1">
                <a:satMod val="110000"/>
                <a:lumMod val="100000"/>
                <a:shade val="100000"/>
              </a:schemeClr>
            </a:gs>
            <a:gs pos="100000">
              <a:schemeClr val="accent1">
                <a:lumMod val="99000"/>
                <a:satMod val="120000"/>
                <a:shade val="78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IN" sz="3200" b="1" kern="1200" dirty="0" smtClean="0">
              <a:latin typeface="Times New Roman" pitchFamily="18" charset="0"/>
              <a:cs typeface="Times New Roman" pitchFamily="18" charset="0"/>
            </a:rPr>
            <a:t>School of Library and Information  Science Central Library</a:t>
          </a:r>
        </a:p>
      </dsp:txBody>
      <dsp:txXfrm>
        <a:off x="0" y="1649444"/>
        <a:ext cx="8761863" cy="1216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811AD5-B755-4BBE-8F4B-A82AA3130A05}">
      <dsp:nvSpPr>
        <dsp:cNvPr id="0" name=""/>
        <dsp:cNvSpPr/>
      </dsp:nvSpPr>
      <dsp:spPr>
        <a:xfrm>
          <a:off x="0" y="0"/>
          <a:ext cx="7898563"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b="1" kern="1200" dirty="0" smtClean="0">
              <a:latin typeface="Times New Roman" pitchFamily="18" charset="0"/>
              <a:cs typeface="Times New Roman" pitchFamily="18" charset="0"/>
            </a:rPr>
            <a:t>About “School of Library  and Information Science”</a:t>
          </a:r>
          <a:endParaRPr lang="en-IN" sz="2400" b="1" kern="1200" dirty="0">
            <a:latin typeface="Times New Roman" pitchFamily="18" charset="0"/>
            <a:cs typeface="Times New Roman" pitchFamily="18" charset="0"/>
          </a:endParaRPr>
        </a:p>
      </dsp:txBody>
      <dsp:txXfrm>
        <a:off x="0" y="0"/>
        <a:ext cx="7898563" cy="748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A1936A-CA68-4FDB-BC32-CD407FFBC551}">
      <dsp:nvSpPr>
        <dsp:cNvPr id="0" name=""/>
        <dsp:cNvSpPr/>
      </dsp:nvSpPr>
      <dsp:spPr>
        <a:xfrm>
          <a:off x="590017" y="50792"/>
          <a:ext cx="7570392" cy="444360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5192D-5395-4D9C-8603-33915F3A46E7}">
      <dsp:nvSpPr>
        <dsp:cNvPr id="0" name=""/>
        <dsp:cNvSpPr/>
      </dsp:nvSpPr>
      <dsp:spPr>
        <a:xfrm>
          <a:off x="1201379" y="3506804"/>
          <a:ext cx="167262" cy="1672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478E8-4647-44BD-A881-6FF4A2600AA9}">
      <dsp:nvSpPr>
        <dsp:cNvPr id="0" name=""/>
        <dsp:cNvSpPr/>
      </dsp:nvSpPr>
      <dsp:spPr>
        <a:xfrm>
          <a:off x="1139577" y="3779521"/>
          <a:ext cx="1737718" cy="6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629" tIns="0" rIns="0" bIns="0" numCol="1" spcCol="1270" anchor="t" anchorCtr="0">
          <a:noAutofit/>
        </a:bodyPr>
        <a:lstStyle/>
        <a:p>
          <a:pPr lvl="0" algn="l" defTabSz="666750" rtl="0">
            <a:lnSpc>
              <a:spcPct val="90000"/>
            </a:lnSpc>
            <a:spcBef>
              <a:spcPct val="0"/>
            </a:spcBef>
            <a:spcAft>
              <a:spcPct val="35000"/>
            </a:spcAft>
          </a:pPr>
          <a:r>
            <a:rPr lang="en-IN" sz="1500" b="1" i="0" kern="1200" dirty="0" smtClean="0">
              <a:solidFill>
                <a:schemeClr val="bg1"/>
              </a:solidFill>
              <a:latin typeface="Times New Roman" panose="02020603050405020304" pitchFamily="18" charset="0"/>
              <a:cs typeface="Times New Roman" panose="02020603050405020304" pitchFamily="18" charset="0"/>
            </a:rPr>
            <a:t>Established in the year  1993-94</a:t>
          </a:r>
          <a:endParaRPr lang="en-IN" sz="1500" b="1" i="0" kern="1200" dirty="0">
            <a:solidFill>
              <a:schemeClr val="bg1"/>
            </a:solidFill>
            <a:latin typeface="Times New Roman" panose="02020603050405020304" pitchFamily="18" charset="0"/>
            <a:cs typeface="Times New Roman" panose="02020603050405020304" pitchFamily="18" charset="0"/>
          </a:endParaRPr>
        </a:p>
      </dsp:txBody>
      <dsp:txXfrm>
        <a:off x="1139577" y="3779521"/>
        <a:ext cx="1737718" cy="627374"/>
      </dsp:txXfrm>
    </dsp:sp>
    <dsp:sp modelId="{61BE0BCF-788A-4FD8-9832-A64AF8B7CA42}">
      <dsp:nvSpPr>
        <dsp:cNvPr id="0" name=""/>
        <dsp:cNvSpPr/>
      </dsp:nvSpPr>
      <dsp:spPr>
        <a:xfrm>
          <a:off x="1913214" y="2741702"/>
          <a:ext cx="290892" cy="2908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99F90-4F81-4AD1-B0F0-8D3CFBA586B9}">
      <dsp:nvSpPr>
        <dsp:cNvPr id="0" name=""/>
        <dsp:cNvSpPr/>
      </dsp:nvSpPr>
      <dsp:spPr>
        <a:xfrm>
          <a:off x="2191147" y="3014525"/>
          <a:ext cx="1767103" cy="49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38" tIns="0" rIns="0" bIns="0" numCol="1" spcCol="1270" anchor="t" anchorCtr="0">
          <a:noAutofit/>
        </a:bodyPr>
        <a:lstStyle/>
        <a:p>
          <a:pPr lvl="0" algn="l" defTabSz="622300" rtl="0">
            <a:lnSpc>
              <a:spcPct val="90000"/>
            </a:lnSpc>
            <a:spcBef>
              <a:spcPct val="0"/>
            </a:spcBef>
            <a:spcAft>
              <a:spcPct val="35000"/>
            </a:spcAft>
          </a:pPr>
          <a:r>
            <a:rPr lang="en-IN" sz="1400" b="1" i="0" kern="1200" dirty="0" smtClean="0">
              <a:solidFill>
                <a:schemeClr val="bg1"/>
              </a:solidFill>
              <a:latin typeface="Times New Roman" panose="02020603050405020304" pitchFamily="18" charset="0"/>
              <a:cs typeface="Times New Roman" panose="02020603050405020304" pitchFamily="18" charset="0"/>
            </a:rPr>
            <a:t>Part- Time</a:t>
          </a:r>
        </a:p>
        <a:p>
          <a:pPr lvl="0" algn="l" defTabSz="622300" rtl="0">
            <a:lnSpc>
              <a:spcPct val="90000"/>
            </a:lnSpc>
            <a:spcBef>
              <a:spcPct val="0"/>
            </a:spcBef>
            <a:spcAft>
              <a:spcPct val="35000"/>
            </a:spcAft>
          </a:pPr>
          <a:r>
            <a:rPr lang="en-IN" sz="1400" b="1" i="0" kern="1200" dirty="0" smtClean="0">
              <a:solidFill>
                <a:schemeClr val="bg1"/>
              </a:solidFill>
              <a:latin typeface="Times New Roman" panose="02020603050405020304" pitchFamily="18" charset="0"/>
              <a:cs typeface="Times New Roman" panose="02020603050405020304" pitchFamily="18" charset="0"/>
            </a:rPr>
            <a:t>B. L. I. Sc. 1993-94</a:t>
          </a:r>
          <a:endParaRPr lang="en-IN" sz="1400" b="1" kern="1200" dirty="0">
            <a:solidFill>
              <a:schemeClr val="bg1"/>
            </a:solidFill>
            <a:latin typeface="Times New Roman" panose="02020603050405020304" pitchFamily="18" charset="0"/>
            <a:cs typeface="Times New Roman" panose="02020603050405020304" pitchFamily="18" charset="0"/>
          </a:endParaRPr>
        </a:p>
      </dsp:txBody>
      <dsp:txXfrm>
        <a:off x="2191147" y="3014525"/>
        <a:ext cx="1767103" cy="490436"/>
      </dsp:txXfrm>
    </dsp:sp>
    <dsp:sp modelId="{B67BBADA-CCF4-4AD5-9949-BA0FBB8D10FC}">
      <dsp:nvSpPr>
        <dsp:cNvPr id="0" name=""/>
        <dsp:cNvSpPr/>
      </dsp:nvSpPr>
      <dsp:spPr>
        <a:xfrm>
          <a:off x="3231737" y="1899145"/>
          <a:ext cx="385431" cy="385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20697-2F4B-4D24-A417-59025E7AC848}">
      <dsp:nvSpPr>
        <dsp:cNvPr id="0" name=""/>
        <dsp:cNvSpPr/>
      </dsp:nvSpPr>
      <dsp:spPr>
        <a:xfrm>
          <a:off x="3321068" y="2454644"/>
          <a:ext cx="2267973" cy="50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232" tIns="0" rIns="0" bIns="0" numCol="1" spcCol="1270" anchor="t" anchorCtr="0">
          <a:noAutofit/>
        </a:bodyPr>
        <a:lstStyle/>
        <a:p>
          <a:pPr lvl="0" algn="l" defTabSz="666750" rtl="0">
            <a:lnSpc>
              <a:spcPct val="90000"/>
            </a:lnSpc>
            <a:spcBef>
              <a:spcPct val="0"/>
            </a:spcBef>
            <a:spcAft>
              <a:spcPct val="35000"/>
            </a:spcAft>
          </a:pPr>
          <a:r>
            <a:rPr lang="en-US" sz="1500" b="1" i="0" kern="1200" dirty="0" smtClean="0">
              <a:solidFill>
                <a:schemeClr val="bg1"/>
              </a:solidFill>
              <a:latin typeface="Times New Roman" panose="02020603050405020304" pitchFamily="18" charset="0"/>
              <a:cs typeface="Times New Roman" panose="02020603050405020304" pitchFamily="18" charset="0"/>
            </a:rPr>
            <a:t>Regular </a:t>
          </a:r>
          <a:r>
            <a:rPr lang="en-IN" sz="1500" b="1" i="0" kern="1200" dirty="0" smtClean="0">
              <a:solidFill>
                <a:schemeClr val="bg1"/>
              </a:solidFill>
              <a:latin typeface="Times New Roman" panose="02020603050405020304" pitchFamily="18" charset="0"/>
              <a:cs typeface="Times New Roman" panose="02020603050405020304" pitchFamily="18" charset="0"/>
            </a:rPr>
            <a:t>B. L. I. Sc. and M. L. I. Sc. 2006</a:t>
          </a:r>
          <a:endParaRPr lang="en-IN" sz="1500" b="1" kern="1200" dirty="0">
            <a:solidFill>
              <a:schemeClr val="bg1"/>
            </a:solidFill>
            <a:latin typeface="Times New Roman" panose="02020603050405020304" pitchFamily="18" charset="0"/>
            <a:cs typeface="Times New Roman" panose="02020603050405020304" pitchFamily="18" charset="0"/>
          </a:endParaRPr>
        </a:p>
      </dsp:txBody>
      <dsp:txXfrm>
        <a:off x="3321068" y="2454644"/>
        <a:ext cx="2267973" cy="504370"/>
      </dsp:txXfrm>
    </dsp:sp>
    <dsp:sp modelId="{312A2772-5D3B-4082-8FCC-F738F2C945EB}">
      <dsp:nvSpPr>
        <dsp:cNvPr id="0" name=""/>
        <dsp:cNvSpPr/>
      </dsp:nvSpPr>
      <dsp:spPr>
        <a:xfrm>
          <a:off x="6814262" y="693026"/>
          <a:ext cx="908932" cy="8563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036D4-44BD-4B39-841E-8BAE0767CA60}">
      <dsp:nvSpPr>
        <dsp:cNvPr id="0" name=""/>
        <dsp:cNvSpPr/>
      </dsp:nvSpPr>
      <dsp:spPr>
        <a:xfrm flipH="1">
          <a:off x="5077371" y="1958142"/>
          <a:ext cx="1656428" cy="27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594" tIns="0" rIns="0" bIns="0" numCol="1" spcCol="1270" anchor="t" anchorCtr="0">
          <a:noAutofit/>
        </a:bodyPr>
        <a:lstStyle/>
        <a:p>
          <a:pPr lvl="0" algn="l" defTabSz="666750" rtl="0">
            <a:lnSpc>
              <a:spcPct val="90000"/>
            </a:lnSpc>
            <a:spcBef>
              <a:spcPct val="0"/>
            </a:spcBef>
            <a:spcAft>
              <a:spcPct val="35000"/>
            </a:spcAft>
          </a:pPr>
          <a:r>
            <a:rPr lang="en-IN" sz="1500" b="1" i="0" kern="1200" dirty="0" smtClean="0">
              <a:solidFill>
                <a:schemeClr val="bg1"/>
              </a:solidFill>
              <a:latin typeface="Times New Roman" panose="02020603050405020304" pitchFamily="18" charset="0"/>
              <a:cs typeface="Times New Roman" panose="02020603050405020304" pitchFamily="18" charset="0"/>
            </a:rPr>
            <a:t>M. Phil 2009-10</a:t>
          </a:r>
          <a:endParaRPr lang="en-IN" sz="2800" b="1" kern="1200" dirty="0">
            <a:solidFill>
              <a:schemeClr val="bg1"/>
            </a:solidFill>
            <a:latin typeface="Times New Roman" panose="02020603050405020304" pitchFamily="18" charset="0"/>
            <a:cs typeface="Times New Roman" panose="02020603050405020304" pitchFamily="18" charset="0"/>
          </a:endParaRPr>
        </a:p>
      </dsp:txBody>
      <dsp:txXfrm flipH="1">
        <a:off x="5077371" y="1958142"/>
        <a:ext cx="1656428" cy="2770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BA3434-B4DE-49B6-BE53-3D73A5DEBD0B}">
      <dsp:nvSpPr>
        <dsp:cNvPr id="0" name=""/>
        <dsp:cNvSpPr/>
      </dsp:nvSpPr>
      <dsp:spPr>
        <a:xfrm>
          <a:off x="0" y="0"/>
          <a:ext cx="5327648" cy="1345042"/>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US" sz="4000" b="1" kern="1200" dirty="0" smtClean="0">
            <a:latin typeface="Times New Roman" pitchFamily="18" charset="0"/>
            <a:cs typeface="Times New Roman" pitchFamily="18" charset="0"/>
          </a:endParaRPr>
        </a:p>
        <a:p>
          <a:pPr lvl="0" algn="ctr" defTabSz="1778000" rtl="0">
            <a:lnSpc>
              <a:spcPct val="90000"/>
            </a:lnSpc>
            <a:spcBef>
              <a:spcPct val="0"/>
            </a:spcBef>
            <a:spcAft>
              <a:spcPct val="35000"/>
            </a:spcAft>
          </a:pPr>
          <a:r>
            <a:rPr lang="en-US" sz="4000" b="1" kern="1200" dirty="0" smtClean="0">
              <a:latin typeface="Times New Roman" pitchFamily="18" charset="0"/>
              <a:cs typeface="Times New Roman" pitchFamily="18" charset="0"/>
            </a:rPr>
            <a:t>Vision and Mission</a:t>
          </a:r>
          <a:r>
            <a:rPr lang="en-US" sz="2400" kern="1200" dirty="0" smtClean="0">
              <a:latin typeface="Times New Roman" pitchFamily="18" charset="0"/>
              <a:cs typeface="Times New Roman" pitchFamily="18" charset="0"/>
            </a:rPr>
            <a:t/>
          </a:r>
          <a:br>
            <a:rPr lang="en-US" sz="2400" kern="1200" dirty="0" smtClean="0">
              <a:latin typeface="Times New Roman" pitchFamily="18" charset="0"/>
              <a:cs typeface="Times New Roman" pitchFamily="18" charset="0"/>
            </a:rPr>
          </a:br>
          <a:endParaRPr lang="en-IN" sz="2400" kern="1200" dirty="0">
            <a:latin typeface="Times New Roman" pitchFamily="18" charset="0"/>
            <a:cs typeface="Times New Roman" pitchFamily="18" charset="0"/>
          </a:endParaRPr>
        </a:p>
      </dsp:txBody>
      <dsp:txXfrm>
        <a:off x="0" y="0"/>
        <a:ext cx="5327648" cy="13450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20BB84-3021-46E9-A1DF-10D69C352439}">
      <dsp:nvSpPr>
        <dsp:cNvPr id="0" name=""/>
        <dsp:cNvSpPr/>
      </dsp:nvSpPr>
      <dsp:spPr>
        <a:xfrm>
          <a:off x="0" y="5094"/>
          <a:ext cx="7886700" cy="954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Times New Roman" pitchFamily="18" charset="0"/>
              <a:cs typeface="Times New Roman" pitchFamily="18" charset="0"/>
            </a:rPr>
            <a:t>Aims &amp; Objectives </a:t>
          </a:r>
          <a:endParaRPr lang="en-IN" sz="4000" b="1" kern="1200" dirty="0">
            <a:latin typeface="Times New Roman" pitchFamily="18" charset="0"/>
            <a:cs typeface="Times New Roman" pitchFamily="18" charset="0"/>
          </a:endParaRPr>
        </a:p>
      </dsp:txBody>
      <dsp:txXfrm>
        <a:off x="0" y="5094"/>
        <a:ext cx="7886700" cy="9547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DDAA12-81B8-4283-9CCD-556FC754DC2F}">
      <dsp:nvSpPr>
        <dsp:cNvPr id="0" name=""/>
        <dsp:cNvSpPr/>
      </dsp:nvSpPr>
      <dsp:spPr>
        <a:xfrm>
          <a:off x="0" y="467991"/>
          <a:ext cx="3558977"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216" tIns="624840" rIns="276216" bIns="213360" numCol="1" spcCol="1270" anchor="t" anchorCtr="0">
          <a:noAutofit/>
        </a:bodyPr>
        <a:lstStyle/>
        <a:p>
          <a:pPr marL="285750" lvl="1" indent="-285750" algn="l" defTabSz="1333500" rtl="0">
            <a:lnSpc>
              <a:spcPct val="90000"/>
            </a:lnSpc>
            <a:spcBef>
              <a:spcPct val="0"/>
            </a:spcBef>
            <a:spcAft>
              <a:spcPct val="15000"/>
            </a:spcAft>
            <a:buChar char="••"/>
          </a:pPr>
          <a:endParaRPr lang="en-IN" sz="3000" kern="1200" dirty="0"/>
        </a:p>
      </dsp:txBody>
      <dsp:txXfrm>
        <a:off x="0" y="467991"/>
        <a:ext cx="3558977" cy="756000"/>
      </dsp:txXfrm>
    </dsp:sp>
    <dsp:sp modelId="{E1B899FB-6DFA-41D8-A375-9CBD4E59FB7C}">
      <dsp:nvSpPr>
        <dsp:cNvPr id="0" name=""/>
        <dsp:cNvSpPr/>
      </dsp:nvSpPr>
      <dsp:spPr>
        <a:xfrm>
          <a:off x="177948" y="25191"/>
          <a:ext cx="2491283"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65" tIns="0" rIns="94165" bIns="0" numCol="1" spcCol="1270" anchor="ctr" anchorCtr="0">
          <a:noAutofit/>
        </a:bodyPr>
        <a:lstStyle/>
        <a:p>
          <a:pPr lvl="0" algn="l" defTabSz="1600200" rtl="0">
            <a:lnSpc>
              <a:spcPct val="90000"/>
            </a:lnSpc>
            <a:spcBef>
              <a:spcPct val="0"/>
            </a:spcBef>
            <a:spcAft>
              <a:spcPct val="35000"/>
            </a:spcAft>
          </a:pPr>
          <a:r>
            <a:rPr lang="en-IN" sz="3600" kern="1200" dirty="0" smtClean="0">
              <a:latin typeface="Times New Roman" pitchFamily="18" charset="0"/>
              <a:cs typeface="Times New Roman" pitchFamily="18" charset="0"/>
            </a:rPr>
            <a:t>B.L.I.S.</a:t>
          </a:r>
          <a:endParaRPr lang="en-IN" sz="3600" kern="1200" dirty="0">
            <a:latin typeface="Times New Roman" pitchFamily="18" charset="0"/>
            <a:cs typeface="Times New Roman" pitchFamily="18" charset="0"/>
          </a:endParaRPr>
        </a:p>
      </dsp:txBody>
      <dsp:txXfrm>
        <a:off x="177948" y="25191"/>
        <a:ext cx="2491283" cy="885600"/>
      </dsp:txXfrm>
    </dsp:sp>
    <dsp:sp modelId="{0453DF14-E853-40AA-A253-10FD400C4EED}">
      <dsp:nvSpPr>
        <dsp:cNvPr id="0" name=""/>
        <dsp:cNvSpPr/>
      </dsp:nvSpPr>
      <dsp:spPr>
        <a:xfrm>
          <a:off x="0" y="1828792"/>
          <a:ext cx="3558977"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216" tIns="624840" rIns="276216" bIns="213360" numCol="1" spcCol="1270" anchor="t" anchorCtr="0">
          <a:noAutofit/>
        </a:bodyPr>
        <a:lstStyle/>
        <a:p>
          <a:pPr marL="285750" lvl="1" indent="-285750" algn="l" defTabSz="1333500" rtl="0">
            <a:lnSpc>
              <a:spcPct val="90000"/>
            </a:lnSpc>
            <a:spcBef>
              <a:spcPct val="0"/>
            </a:spcBef>
            <a:spcAft>
              <a:spcPct val="15000"/>
            </a:spcAft>
            <a:buChar char="••"/>
          </a:pPr>
          <a:endParaRPr lang="en-IN" sz="3000" kern="1200" dirty="0"/>
        </a:p>
      </dsp:txBody>
      <dsp:txXfrm>
        <a:off x="0" y="1828792"/>
        <a:ext cx="3558977" cy="756000"/>
      </dsp:txXfrm>
    </dsp:sp>
    <dsp:sp modelId="{E9F4F038-48ED-4ED0-82FA-4E0E19EB11D3}">
      <dsp:nvSpPr>
        <dsp:cNvPr id="0" name=""/>
        <dsp:cNvSpPr/>
      </dsp:nvSpPr>
      <dsp:spPr>
        <a:xfrm>
          <a:off x="177948" y="1385991"/>
          <a:ext cx="2491283"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65" tIns="0" rIns="94165" bIns="0" numCol="1" spcCol="1270" anchor="ctr" anchorCtr="0">
          <a:noAutofit/>
        </a:bodyPr>
        <a:lstStyle/>
        <a:p>
          <a:pPr lvl="0" algn="l" defTabSz="1600200" rtl="0">
            <a:lnSpc>
              <a:spcPct val="90000"/>
            </a:lnSpc>
            <a:spcBef>
              <a:spcPct val="0"/>
            </a:spcBef>
            <a:spcAft>
              <a:spcPct val="35000"/>
            </a:spcAft>
          </a:pPr>
          <a:r>
            <a:rPr lang="en-IN" sz="3600" kern="1200" dirty="0" smtClean="0">
              <a:latin typeface="Times New Roman" pitchFamily="18" charset="0"/>
              <a:cs typeface="Times New Roman" pitchFamily="18" charset="0"/>
            </a:rPr>
            <a:t>M.L.I.S.</a:t>
          </a:r>
          <a:endParaRPr lang="en-IN" sz="3600" kern="1200" dirty="0">
            <a:latin typeface="Times New Roman" pitchFamily="18" charset="0"/>
            <a:cs typeface="Times New Roman" pitchFamily="18" charset="0"/>
          </a:endParaRPr>
        </a:p>
      </dsp:txBody>
      <dsp:txXfrm>
        <a:off x="177948" y="1385991"/>
        <a:ext cx="2491283" cy="885600"/>
      </dsp:txXfrm>
    </dsp:sp>
    <dsp:sp modelId="{97AC6349-81FC-4DBF-8ED9-8CEEF791E38F}">
      <dsp:nvSpPr>
        <dsp:cNvPr id="0" name=""/>
        <dsp:cNvSpPr/>
      </dsp:nvSpPr>
      <dsp:spPr>
        <a:xfrm>
          <a:off x="0" y="3189592"/>
          <a:ext cx="3558977"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6216" tIns="624840" rIns="276216" bIns="213360" numCol="1" spcCol="1270" anchor="t" anchorCtr="0">
          <a:noAutofit/>
        </a:bodyPr>
        <a:lstStyle/>
        <a:p>
          <a:pPr marL="285750" lvl="1" indent="-285750" algn="l" defTabSz="1333500">
            <a:lnSpc>
              <a:spcPct val="90000"/>
            </a:lnSpc>
            <a:spcBef>
              <a:spcPct val="0"/>
            </a:spcBef>
            <a:spcAft>
              <a:spcPct val="15000"/>
            </a:spcAft>
            <a:buChar char="••"/>
          </a:pPr>
          <a:endParaRPr lang="en-IN" sz="3000" kern="1200" dirty="0"/>
        </a:p>
      </dsp:txBody>
      <dsp:txXfrm>
        <a:off x="0" y="3189592"/>
        <a:ext cx="3558977" cy="756000"/>
      </dsp:txXfrm>
    </dsp:sp>
    <dsp:sp modelId="{6606F455-4E96-41A6-A379-0279F82C7712}">
      <dsp:nvSpPr>
        <dsp:cNvPr id="0" name=""/>
        <dsp:cNvSpPr/>
      </dsp:nvSpPr>
      <dsp:spPr>
        <a:xfrm>
          <a:off x="177948" y="2746792"/>
          <a:ext cx="2491283" cy="8856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65" tIns="0" rIns="94165" bIns="0" numCol="1" spcCol="1270" anchor="ctr" anchorCtr="0">
          <a:noAutofit/>
        </a:bodyPr>
        <a:lstStyle/>
        <a:p>
          <a:pPr lvl="0" algn="l" defTabSz="1600200" rtl="0">
            <a:lnSpc>
              <a:spcPct val="90000"/>
            </a:lnSpc>
            <a:spcBef>
              <a:spcPct val="0"/>
            </a:spcBef>
            <a:spcAft>
              <a:spcPct val="35000"/>
            </a:spcAft>
          </a:pPr>
          <a:r>
            <a:rPr lang="en-IN" sz="3600" kern="1200" dirty="0" smtClean="0">
              <a:latin typeface="Times New Roman" pitchFamily="18" charset="0"/>
              <a:cs typeface="Times New Roman" pitchFamily="18" charset="0"/>
            </a:rPr>
            <a:t>M. Phil.</a:t>
          </a:r>
          <a:endParaRPr lang="en-IN" sz="3600" kern="1200" dirty="0">
            <a:latin typeface="Times New Roman" pitchFamily="18" charset="0"/>
            <a:cs typeface="Times New Roman" pitchFamily="18" charset="0"/>
          </a:endParaRPr>
        </a:p>
      </dsp:txBody>
      <dsp:txXfrm>
        <a:off x="177948" y="2746792"/>
        <a:ext cx="2491283" cy="885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Devi Ahilya University, Indore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29198-6893-4B8A-9D82-14CEC34A7CFB}" type="datetimeFigureOut">
              <a:rPr lang="en-US" smtClean="0"/>
              <a:pPr/>
              <a:t>1/19/2014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Presentation for NAAC Peer Team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8AFF08-F89F-4D0A-9449-ACD5AF660A88}"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smtClean="0"/>
              <a:t>Devi Ahilya University, Indore</a:t>
            </a: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3D3C1-483C-48D7-B92B-A97C14167E06}" type="datetimeFigureOut">
              <a:rPr lang="en-IN" smtClean="0"/>
              <a:pPr/>
              <a:t>19-01-2014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Presentation for NAAC Peer Team</a:t>
            </a: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33919-3C38-4E3C-B653-F76FC7EAF1E1}" type="slidenum">
              <a:rPr lang="en-IN" smtClean="0"/>
              <a:pPr/>
              <a:t>‹#›</a:t>
            </a:fld>
            <a:endParaRPr lang="en-IN"/>
          </a:p>
        </p:txBody>
      </p:sp>
    </p:spTree>
    <p:extLst>
      <p:ext uri="{BB962C8B-B14F-4D97-AF65-F5344CB8AC3E}">
        <p14:creationId xmlns="" xmlns:p14="http://schemas.microsoft.com/office/powerpoint/2010/main" val="108168147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9798BC5D-BF1A-4067-A8A4-CA3DFA332115}" type="slidenum">
              <a:rPr lang="nl-NL" smtClean="0"/>
              <a:pPr/>
              <a:t>2</a:t>
            </a:fld>
            <a:endParaRPr lang="nl-NL" smtClean="0"/>
          </a:p>
        </p:txBody>
      </p:sp>
      <p:sp>
        <p:nvSpPr>
          <p:cNvPr id="210947" name="Rectangle 2"/>
          <p:cNvSpPr>
            <a:spLocks noGrp="1" noRot="1" noChangeAspect="1" noChangeArrowheads="1" noTextEdit="1"/>
          </p:cNvSpPr>
          <p:nvPr>
            <p:ph type="sldImg"/>
          </p:nvPr>
        </p:nvSpPr>
        <p:spPr>
          <a:xfrm>
            <a:off x="1143000" y="684213"/>
            <a:ext cx="4572000" cy="3429000"/>
          </a:xfrm>
          <a:ln/>
        </p:spPr>
      </p:sp>
      <p:sp>
        <p:nvSpPr>
          <p:cNvPr id="210948" name="Rectangle 3"/>
          <p:cNvSpPr>
            <a:spLocks noGrp="1" noChangeArrowheads="1"/>
          </p:cNvSpPr>
          <p:nvPr>
            <p:ph type="body" idx="1"/>
          </p:nvPr>
        </p:nvSpPr>
        <p:spPr>
          <a:xfrm>
            <a:off x="913332" y="4343693"/>
            <a:ext cx="5031336" cy="4115385"/>
          </a:xfrm>
          <a:noFill/>
          <a:ln/>
        </p:spPr>
        <p:txBody>
          <a:bodyPr/>
          <a:lstStyle/>
          <a:p>
            <a:pPr eaLnBrk="1" hangingPunct="1"/>
            <a:endParaRPr lang="en-GB" dirty="0" smtClean="0"/>
          </a:p>
        </p:txBody>
      </p:sp>
      <p:sp>
        <p:nvSpPr>
          <p:cNvPr id="5" name="Footer Placeholder 4"/>
          <p:cNvSpPr>
            <a:spLocks noGrp="1"/>
          </p:cNvSpPr>
          <p:nvPr>
            <p:ph type="ftr" sz="quarter" idx="10"/>
          </p:nvPr>
        </p:nvSpPr>
        <p:spPr/>
        <p:txBody>
          <a:bodyPr/>
          <a:lstStyle/>
          <a:p>
            <a:r>
              <a:rPr lang="en-US" smtClean="0"/>
              <a:t>Presentation for NAAC Peer Team</a:t>
            </a:r>
            <a:endParaRPr lang="en-IN"/>
          </a:p>
        </p:txBody>
      </p:sp>
      <p:sp>
        <p:nvSpPr>
          <p:cNvPr id="6" name="Header Placeholder 5"/>
          <p:cNvSpPr>
            <a:spLocks noGrp="1"/>
          </p:cNvSpPr>
          <p:nvPr>
            <p:ph type="hdr" sz="quarter" idx="11"/>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34726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5033919-3C38-4E3C-B653-F76FC7EAF1E1}" type="slidenum">
              <a:rPr lang="en-IN" smtClean="0"/>
              <a:pPr/>
              <a:t>5</a:t>
            </a:fld>
            <a:endParaRPr lang="en-IN"/>
          </a:p>
        </p:txBody>
      </p:sp>
      <p:sp>
        <p:nvSpPr>
          <p:cNvPr id="5" name="Footer Placeholder 4"/>
          <p:cNvSpPr>
            <a:spLocks noGrp="1"/>
          </p:cNvSpPr>
          <p:nvPr>
            <p:ph type="ftr" sz="quarter" idx="11"/>
          </p:nvPr>
        </p:nvSpPr>
        <p:spPr/>
        <p:txBody>
          <a:bodyPr/>
          <a:lstStyle/>
          <a:p>
            <a:r>
              <a:rPr lang="en-US" smtClean="0"/>
              <a:t>Presentation for NAAC Peer Team</a:t>
            </a:r>
            <a:endParaRPr lang="en-IN"/>
          </a:p>
        </p:txBody>
      </p:sp>
      <p:sp>
        <p:nvSpPr>
          <p:cNvPr id="6" name="Header Placeholder 5"/>
          <p:cNvSpPr>
            <a:spLocks noGrp="1"/>
          </p:cNvSpPr>
          <p:nvPr>
            <p:ph type="hdr" sz="quarter" idx="12"/>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3873860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33919-3C38-4E3C-B653-F76FC7EAF1E1}" type="slidenum">
              <a:rPr lang="en-IN" smtClean="0"/>
              <a:pPr/>
              <a:t>11</a:t>
            </a:fld>
            <a:endParaRPr lang="en-IN"/>
          </a:p>
        </p:txBody>
      </p:sp>
      <p:sp>
        <p:nvSpPr>
          <p:cNvPr id="5" name="Footer Placeholder 4"/>
          <p:cNvSpPr>
            <a:spLocks noGrp="1"/>
          </p:cNvSpPr>
          <p:nvPr>
            <p:ph type="ftr" sz="quarter" idx="11"/>
          </p:nvPr>
        </p:nvSpPr>
        <p:spPr/>
        <p:txBody>
          <a:bodyPr/>
          <a:lstStyle/>
          <a:p>
            <a:r>
              <a:rPr lang="en-US" smtClean="0"/>
              <a:t>Presentation for NAAC Peer Team</a:t>
            </a:r>
            <a:endParaRPr lang="en-IN"/>
          </a:p>
        </p:txBody>
      </p:sp>
      <p:sp>
        <p:nvSpPr>
          <p:cNvPr id="6" name="Header Placeholder 5"/>
          <p:cNvSpPr>
            <a:spLocks noGrp="1"/>
          </p:cNvSpPr>
          <p:nvPr>
            <p:ph type="hdr" sz="quarter" idx="12"/>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150258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33919-3C38-4E3C-B653-F76FC7EAF1E1}" type="slidenum">
              <a:rPr lang="en-IN" smtClean="0"/>
              <a:pPr/>
              <a:t>18</a:t>
            </a:fld>
            <a:endParaRPr lang="en-IN"/>
          </a:p>
        </p:txBody>
      </p:sp>
      <p:sp>
        <p:nvSpPr>
          <p:cNvPr id="5" name="Footer Placeholder 4"/>
          <p:cNvSpPr>
            <a:spLocks noGrp="1"/>
          </p:cNvSpPr>
          <p:nvPr>
            <p:ph type="ftr" sz="quarter" idx="11"/>
          </p:nvPr>
        </p:nvSpPr>
        <p:spPr/>
        <p:txBody>
          <a:bodyPr/>
          <a:lstStyle/>
          <a:p>
            <a:r>
              <a:rPr lang="en-US" smtClean="0"/>
              <a:t>Presentation for NAAC Peer Team</a:t>
            </a:r>
            <a:endParaRPr lang="en-IN"/>
          </a:p>
        </p:txBody>
      </p:sp>
      <p:sp>
        <p:nvSpPr>
          <p:cNvPr id="6" name="Header Placeholder 5"/>
          <p:cNvSpPr>
            <a:spLocks noGrp="1"/>
          </p:cNvSpPr>
          <p:nvPr>
            <p:ph type="hdr" sz="quarter" idx="12"/>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306749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33919-3C38-4E3C-B653-F76FC7EAF1E1}" type="slidenum">
              <a:rPr lang="en-IN" smtClean="0"/>
              <a:pPr/>
              <a:t>23</a:t>
            </a:fld>
            <a:endParaRPr lang="en-IN"/>
          </a:p>
        </p:txBody>
      </p:sp>
      <p:sp>
        <p:nvSpPr>
          <p:cNvPr id="5" name="Footer Placeholder 4"/>
          <p:cNvSpPr>
            <a:spLocks noGrp="1"/>
          </p:cNvSpPr>
          <p:nvPr>
            <p:ph type="ftr" sz="quarter" idx="11"/>
          </p:nvPr>
        </p:nvSpPr>
        <p:spPr/>
        <p:txBody>
          <a:bodyPr/>
          <a:lstStyle/>
          <a:p>
            <a:r>
              <a:rPr lang="en-US" smtClean="0"/>
              <a:t>Presentation for NAAC Peer Team</a:t>
            </a:r>
            <a:endParaRPr lang="en-IN"/>
          </a:p>
        </p:txBody>
      </p:sp>
      <p:sp>
        <p:nvSpPr>
          <p:cNvPr id="6" name="Header Placeholder 5"/>
          <p:cNvSpPr>
            <a:spLocks noGrp="1"/>
          </p:cNvSpPr>
          <p:nvPr>
            <p:ph type="hdr" sz="quarter" idx="12"/>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136014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33919-3C38-4E3C-B653-F76FC7EAF1E1}" type="slidenum">
              <a:rPr lang="en-IN" smtClean="0"/>
              <a:pPr/>
              <a:t>33</a:t>
            </a:fld>
            <a:endParaRPr lang="en-IN"/>
          </a:p>
        </p:txBody>
      </p:sp>
      <p:sp>
        <p:nvSpPr>
          <p:cNvPr id="5" name="Footer Placeholder 4"/>
          <p:cNvSpPr>
            <a:spLocks noGrp="1"/>
          </p:cNvSpPr>
          <p:nvPr>
            <p:ph type="ftr" sz="quarter" idx="11"/>
          </p:nvPr>
        </p:nvSpPr>
        <p:spPr/>
        <p:txBody>
          <a:bodyPr/>
          <a:lstStyle/>
          <a:p>
            <a:r>
              <a:rPr lang="en-US" smtClean="0"/>
              <a:t>Presentation for NAAC Peer Team</a:t>
            </a:r>
            <a:endParaRPr lang="en-IN"/>
          </a:p>
        </p:txBody>
      </p:sp>
      <p:sp>
        <p:nvSpPr>
          <p:cNvPr id="6" name="Header Placeholder 5"/>
          <p:cNvSpPr>
            <a:spLocks noGrp="1"/>
          </p:cNvSpPr>
          <p:nvPr>
            <p:ph type="hdr" sz="quarter" idx="12"/>
          </p:nvPr>
        </p:nvSpPr>
        <p:spPr/>
        <p:txBody>
          <a:bodyPr/>
          <a:lstStyle/>
          <a:p>
            <a:r>
              <a:rPr lang="en-IN" smtClean="0"/>
              <a:t>Devi Ahilya University, Indore</a:t>
            </a:r>
            <a:endParaRPr lang="en-IN"/>
          </a:p>
        </p:txBody>
      </p:sp>
    </p:spTree>
    <p:extLst>
      <p:ext uri="{BB962C8B-B14F-4D97-AF65-F5344CB8AC3E}">
        <p14:creationId xmlns="" xmlns:p14="http://schemas.microsoft.com/office/powerpoint/2010/main" val="19840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CDF22-9AC9-40F0-9861-E31EBF8F50E2}"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16FF8-141F-4408-BB24-1593ADC395BA}"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5EB2D-7E4E-4777-91DC-1E81C856F4B2}"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B9026-9C4A-459A-88B3-E818B39C19B0}"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748EC-22CE-4FAF-BD16-50A1C1663AE1}"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EC744-461F-4E63-B60C-5C0649A34E97}"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a:p>
        </p:txBody>
      </p:sp>
      <p:sp>
        <p:nvSpPr>
          <p:cNvPr id="7" name="Slide Number Placeholder 6"/>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20C9B8-1B20-4853-A1A0-E40F190E064C}" type="datetime1">
              <a:rPr lang="en-IN" smtClean="0"/>
              <a:pPr/>
              <a:t>19-01-2014</a:t>
            </a:fld>
            <a:endParaRPr lang="en-IN"/>
          </a:p>
        </p:txBody>
      </p:sp>
      <p:sp>
        <p:nvSpPr>
          <p:cNvPr id="8" name="Footer Placeholder 7"/>
          <p:cNvSpPr>
            <a:spLocks noGrp="1"/>
          </p:cNvSpPr>
          <p:nvPr>
            <p:ph type="ftr" sz="quarter" idx="11"/>
          </p:nvPr>
        </p:nvSpPr>
        <p:spPr/>
        <p:txBody>
          <a:bodyPr/>
          <a:lstStyle/>
          <a:p>
            <a:r>
              <a:rPr lang="en-US" smtClean="0"/>
              <a:t>Presentation  for NACC Peer Team</a:t>
            </a:r>
            <a:endParaRPr lang="en-IN"/>
          </a:p>
        </p:txBody>
      </p:sp>
      <p:sp>
        <p:nvSpPr>
          <p:cNvPr id="9" name="Slide Number Placeholder 8"/>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CF47A-50F7-446E-B56C-527FB44EE498}" type="datetime1">
              <a:rPr lang="en-IN" smtClean="0"/>
              <a:pPr/>
              <a:t>19-01-2014</a:t>
            </a:fld>
            <a:endParaRPr lang="en-IN"/>
          </a:p>
        </p:txBody>
      </p:sp>
      <p:sp>
        <p:nvSpPr>
          <p:cNvPr id="4" name="Footer Placeholder 3"/>
          <p:cNvSpPr>
            <a:spLocks noGrp="1"/>
          </p:cNvSpPr>
          <p:nvPr>
            <p:ph type="ftr" sz="quarter" idx="11"/>
          </p:nvPr>
        </p:nvSpPr>
        <p:spPr/>
        <p:txBody>
          <a:bodyPr/>
          <a:lstStyle/>
          <a:p>
            <a:r>
              <a:rPr lang="en-US" smtClean="0"/>
              <a:t>Presentation  for NACC Peer Team</a:t>
            </a:r>
            <a:endParaRPr lang="en-IN"/>
          </a:p>
        </p:txBody>
      </p:sp>
      <p:sp>
        <p:nvSpPr>
          <p:cNvPr id="5" name="Slide Number Placeholder 4"/>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15E37-3107-4852-97A9-64FB3251F2D8}" type="datetime1">
              <a:rPr lang="en-IN" smtClean="0"/>
              <a:pPr/>
              <a:t>19-01-2014</a:t>
            </a:fld>
            <a:endParaRPr lang="en-IN"/>
          </a:p>
        </p:txBody>
      </p:sp>
      <p:sp>
        <p:nvSpPr>
          <p:cNvPr id="3" name="Footer Placeholder 2"/>
          <p:cNvSpPr>
            <a:spLocks noGrp="1"/>
          </p:cNvSpPr>
          <p:nvPr>
            <p:ph type="ftr" sz="quarter" idx="11"/>
          </p:nvPr>
        </p:nvSpPr>
        <p:spPr/>
        <p:txBody>
          <a:bodyPr/>
          <a:lstStyle/>
          <a:p>
            <a:r>
              <a:rPr lang="en-US" smtClean="0"/>
              <a:t>Presentation  for NACC Peer Team</a:t>
            </a:r>
            <a:endParaRPr lang="en-IN"/>
          </a:p>
        </p:txBody>
      </p:sp>
      <p:sp>
        <p:nvSpPr>
          <p:cNvPr id="4" name="Slide Number Placeholder 3"/>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E45D2-7B56-49C5-B7D5-18B977F045C0}"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a:p>
        </p:txBody>
      </p:sp>
      <p:sp>
        <p:nvSpPr>
          <p:cNvPr id="7" name="Slide Number Placeholder 6"/>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8769E-C02E-402B-923D-F9F1AB6313A3}"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a:p>
        </p:txBody>
      </p:sp>
      <p:sp>
        <p:nvSpPr>
          <p:cNvPr id="7" name="Slide Number Placeholder 6"/>
          <p:cNvSpPr>
            <a:spLocks noGrp="1"/>
          </p:cNvSpPr>
          <p:nvPr>
            <p:ph type="sldNum" sz="quarter" idx="12"/>
          </p:nvPr>
        </p:nvSpPr>
        <p:spPr/>
        <p:txBody>
          <a:bodyPr/>
          <a:lstStyle/>
          <a:p>
            <a:fld id="{E9DE5B1C-E3FF-47CF-80A2-7860F7171BA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08D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C49EB-2300-4DA4-AF0A-B8B858F92048}" type="datetime1">
              <a:rPr lang="en-IN" smtClean="0"/>
              <a:pPr/>
              <a:t>19-01-2014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Presentation  for NACC Peer Team</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E5B1C-E3FF-47CF-80A2-7860F7171BA8}" type="slidenum">
              <a:rPr lang="en-IN" smtClean="0"/>
              <a:pPr/>
              <a:t>‹#›</a:t>
            </a:fld>
            <a:endParaRPr lang="en-IN"/>
          </a:p>
        </p:txBody>
      </p:sp>
      <p:pic>
        <p:nvPicPr>
          <p:cNvPr id="7"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tretch>
            <a:fillRect/>
          </a:stretch>
        </p:blipFill>
        <p:spPr bwMode="auto">
          <a:xfrm>
            <a:off x="0" y="34927"/>
            <a:ext cx="628651" cy="63658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tretch>
            <a:fillRect/>
          </a:stretch>
        </p:blipFill>
        <p:spPr bwMode="auto">
          <a:xfrm>
            <a:off x="6096002" y="52126"/>
            <a:ext cx="3021807" cy="602191"/>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lib.dauniv.ac.i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irjlis.com/use-mobile-phones-librari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435127304"/>
              </p:ext>
            </p:extLst>
          </p:nvPr>
        </p:nvGraphicFramePr>
        <p:xfrm>
          <a:off x="163774" y="1105469"/>
          <a:ext cx="8761863" cy="311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351127" y="4260377"/>
            <a:ext cx="6512713" cy="914400"/>
          </a:xfrm>
          <a:prstGeom prst="rect">
            <a:avLst/>
          </a:prstGeom>
          <a:gradFill>
            <a:gsLst>
              <a:gs pos="0">
                <a:srgbClr val="00B050"/>
              </a:gs>
              <a:gs pos="50000">
                <a:schemeClr val="accent1">
                  <a:satMod val="110000"/>
                  <a:lumMod val="100000"/>
                  <a:shade val="100000"/>
                </a:schemeClr>
              </a:gs>
              <a:gs pos="100000">
                <a:schemeClr val="accent1">
                  <a:lumMod val="99000"/>
                  <a:satMod val="120000"/>
                  <a:shade val="78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sz="2000" b="1" dirty="0" smtClean="0">
                <a:latin typeface="Times New Roman" pitchFamily="18" charset="0"/>
                <a:cs typeface="Times New Roman" pitchFamily="18" charset="0"/>
              </a:rPr>
              <a:t>Presentation to NAAC  Peer Team  </a:t>
            </a:r>
          </a:p>
          <a:p>
            <a:pPr algn="ctr"/>
            <a:r>
              <a:rPr lang="en-IN" sz="2000" b="1" dirty="0" smtClean="0">
                <a:latin typeface="Times New Roman" pitchFamily="18" charset="0"/>
                <a:cs typeface="Times New Roman" pitchFamily="18" charset="0"/>
              </a:rPr>
              <a:t> 15-17</a:t>
            </a:r>
            <a:r>
              <a:rPr lang="en-IN" sz="2000" b="1" baseline="30000" dirty="0" smtClean="0">
                <a:latin typeface="Times New Roman" pitchFamily="18" charset="0"/>
                <a:cs typeface="Times New Roman" pitchFamily="18" charset="0"/>
              </a:rPr>
              <a:t>th</a:t>
            </a:r>
            <a:r>
              <a:rPr lang="en-IN" sz="2000" b="1" dirty="0" smtClean="0">
                <a:latin typeface="Times New Roman" pitchFamily="18" charset="0"/>
                <a:cs typeface="Times New Roman" pitchFamily="18" charset="0"/>
              </a:rPr>
              <a:t> January, 2014</a:t>
            </a:r>
          </a:p>
        </p:txBody>
      </p:sp>
    </p:spTree>
    <p:extLst>
      <p:ext uri="{BB962C8B-B14F-4D97-AF65-F5344CB8AC3E}">
        <p14:creationId xmlns="" xmlns:p14="http://schemas.microsoft.com/office/powerpoint/2010/main" val="180432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46365" y="927100"/>
            <a:ext cx="8605906" cy="5749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36538" lvl="0" indent="-236538" algn="just" fontAlgn="base">
              <a:buFont typeface="Arial" pitchFamily="34" charset="0"/>
              <a:buChar char="•"/>
            </a:pPr>
            <a:endParaRPr lang="en-US" dirty="0" smtClean="0"/>
          </a:p>
          <a:p>
            <a:pPr marL="236538" lvl="0" indent="-236538" algn="just" fontAlgn="base"/>
            <a:r>
              <a:rPr lang="en-US" sz="1600" b="1" dirty="0" smtClean="0">
                <a:latin typeface="Times New Roman" pitchFamily="18" charset="0"/>
                <a:cs typeface="Times New Roman" pitchFamily="18" charset="0"/>
              </a:rPr>
              <a:t>2013</a:t>
            </a:r>
          </a:p>
          <a:p>
            <a:pPr marL="236538" lvl="0" indent="-236538" algn="just" fontAlgn="base">
              <a:buFont typeface="Arial" pitchFamily="34" charset="0"/>
              <a:buChar char="•"/>
            </a:pPr>
            <a:r>
              <a:rPr lang="en-US" sz="1600" dirty="0" smtClean="0">
                <a:latin typeface="Times New Roman" pitchFamily="18" charset="0"/>
                <a:cs typeface="Times New Roman" pitchFamily="18" charset="0"/>
              </a:rPr>
              <a:t>Naidu, GHS, </a:t>
            </a: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Goyal</a:t>
            </a:r>
            <a:r>
              <a:rPr lang="en-US" sz="1600" dirty="0" smtClean="0">
                <a:latin typeface="Times New Roman" pitchFamily="18" charset="0"/>
                <a:cs typeface="Times New Roman" pitchFamily="18" charset="0"/>
              </a:rPr>
              <a:t>, Mahesh Kumar. </a:t>
            </a:r>
            <a:r>
              <a:rPr lang="en-US" sz="1600" i="1" dirty="0" smtClean="0">
                <a:latin typeface="Times New Roman" pitchFamily="18" charset="0"/>
                <a:cs typeface="Times New Roman" pitchFamily="18" charset="0"/>
              </a:rPr>
              <a:t>“Library professionals and MS-Office literacy”. </a:t>
            </a:r>
            <a:r>
              <a:rPr lang="en-US" sz="1600" dirty="0" smtClean="0">
                <a:latin typeface="Times New Roman" pitchFamily="18" charset="0"/>
                <a:cs typeface="Times New Roman" pitchFamily="18" charset="0"/>
              </a:rPr>
              <a:t>Published in Conference Proceedings of CDLMCAO 2013 in </a:t>
            </a:r>
            <a:r>
              <a:rPr lang="en-US" sz="1600" dirty="0" err="1" smtClean="0">
                <a:latin typeface="Times New Roman" pitchFamily="18" charset="0"/>
                <a:cs typeface="Times New Roman" pitchFamily="18" charset="0"/>
              </a:rPr>
              <a:t>Chhindwara</a:t>
            </a:r>
            <a:r>
              <a:rPr lang="en-US" sz="1600" dirty="0" smtClean="0">
                <a:latin typeface="Times New Roman" pitchFamily="18" charset="0"/>
                <a:cs typeface="Times New Roman" pitchFamily="18" charset="0"/>
              </a:rPr>
              <a:t> (M.P.), pp. 06-10. (ISBN 978-93-82351-15-3).</a:t>
            </a:r>
          </a:p>
          <a:p>
            <a:pPr marL="236538" lvl="0" indent="-236538" fontAlgn="base"/>
            <a:r>
              <a:rPr lang="en-US" sz="1600" b="1" dirty="0" smtClean="0">
                <a:latin typeface="Times New Roman" pitchFamily="18" charset="0"/>
                <a:cs typeface="Times New Roman" pitchFamily="18" charset="0"/>
              </a:rPr>
              <a:t>2012</a:t>
            </a:r>
          </a:p>
          <a:p>
            <a:pPr marL="236538" lvl="0" indent="-236538" algn="just" fontAlgn="base">
              <a:buFont typeface="Arial" pitchFamily="34" charset="0"/>
              <a:buChar char="•"/>
            </a:pPr>
            <a:r>
              <a:rPr lang="it-IT" sz="1600" dirty="0" smtClean="0">
                <a:latin typeface="Times New Roman" pitchFamily="18" charset="0"/>
                <a:cs typeface="Times New Roman" pitchFamily="18" charset="0"/>
              </a:rPr>
              <a:t>Joshi, Arti, Naidu, GHS and Kanungo, Vinita. </a:t>
            </a:r>
            <a:r>
              <a:rPr lang="en-US" sz="1600" i="1" dirty="0" smtClean="0">
                <a:latin typeface="Times New Roman" pitchFamily="18" charset="0"/>
                <a:cs typeface="Times New Roman" pitchFamily="18" charset="0"/>
              </a:rPr>
              <a:t>“User satisfaction in medical college libraries of </a:t>
            </a:r>
            <a:r>
              <a:rPr lang="en-US" sz="1600" i="1" dirty="0" err="1" smtClean="0">
                <a:latin typeface="Times New Roman" pitchFamily="18" charset="0"/>
                <a:cs typeface="Times New Roman" pitchFamily="18" charset="0"/>
              </a:rPr>
              <a:t>indore</a:t>
            </a:r>
            <a:r>
              <a:rPr lang="en-US" sz="1600" i="1" dirty="0" smtClean="0">
                <a:latin typeface="Times New Roman" pitchFamily="18" charset="0"/>
                <a:cs typeface="Times New Roman" pitchFamily="18" charset="0"/>
              </a:rPr>
              <a:t> city”. </a:t>
            </a:r>
            <a:r>
              <a:rPr lang="en-US" sz="1600" dirty="0" smtClean="0">
                <a:latin typeface="Times New Roman" pitchFamily="18" charset="0"/>
                <a:cs typeface="Times New Roman" pitchFamily="18" charset="0"/>
              </a:rPr>
              <a:t>Published in Conference Proceedings of ETTLIS 2012 in </a:t>
            </a:r>
            <a:r>
              <a:rPr lang="en-US" sz="1600" dirty="0" err="1" smtClean="0">
                <a:latin typeface="Times New Roman" pitchFamily="18" charset="0"/>
                <a:cs typeface="Times New Roman" pitchFamily="18" charset="0"/>
              </a:rPr>
              <a:t>Guna</a:t>
            </a:r>
            <a:r>
              <a:rPr lang="en-US" sz="1600" dirty="0" smtClean="0">
                <a:latin typeface="Times New Roman" pitchFamily="18" charset="0"/>
                <a:cs typeface="Times New Roman" pitchFamily="18" charset="0"/>
              </a:rPr>
              <a:t> (M.P.) (ISBN 81-907999-2-4).</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Naidu, GHS and </a:t>
            </a:r>
            <a:r>
              <a:rPr lang="en-US" sz="1600" dirty="0" err="1" smtClean="0">
                <a:latin typeface="Times New Roman" pitchFamily="18" charset="0"/>
                <a:cs typeface="Times New Roman" pitchFamily="18" charset="0"/>
              </a:rPr>
              <a:t>Muwel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Kamal</a:t>
            </a:r>
            <a:r>
              <a:rPr lang="en-US" sz="1600" dirty="0" smtClean="0">
                <a:latin typeface="Times New Roman" pitchFamily="18" charset="0"/>
                <a:cs typeface="Times New Roman" pitchFamily="18" charset="0"/>
              </a:rPr>
              <a:t> Singh. </a:t>
            </a:r>
            <a:r>
              <a:rPr lang="en-US" sz="1600" i="1" dirty="0" smtClean="0">
                <a:latin typeface="Times New Roman" pitchFamily="18" charset="0"/>
                <a:cs typeface="Times New Roman" pitchFamily="18" charset="0"/>
              </a:rPr>
              <a:t>“E-Learning among the LIS Students”. </a:t>
            </a:r>
            <a:r>
              <a:rPr lang="en-US" sz="1600" dirty="0" smtClean="0">
                <a:latin typeface="Times New Roman" pitchFamily="18" charset="0"/>
                <a:cs typeface="Times New Roman" pitchFamily="18" charset="0"/>
              </a:rPr>
              <a:t>Published in Conference Proceedings of ETTLIS 2012 in </a:t>
            </a:r>
            <a:r>
              <a:rPr lang="en-US" sz="1600" dirty="0" err="1" smtClean="0">
                <a:latin typeface="Times New Roman" pitchFamily="18" charset="0"/>
                <a:cs typeface="Times New Roman" pitchFamily="18" charset="0"/>
              </a:rPr>
              <a:t>Guna</a:t>
            </a:r>
            <a:r>
              <a:rPr lang="en-US" sz="1600" dirty="0" smtClean="0">
                <a:latin typeface="Times New Roman" pitchFamily="18" charset="0"/>
                <a:cs typeface="Times New Roman" pitchFamily="18" charset="0"/>
              </a:rPr>
              <a:t> (M.P.), pp. 85-93. (ISBN 81-907999-2-4).</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Naidu, GHS and </a:t>
            </a:r>
            <a:r>
              <a:rPr lang="en-US" sz="1600" dirty="0" err="1" smtClean="0">
                <a:latin typeface="Times New Roman" pitchFamily="18" charset="0"/>
                <a:cs typeface="Times New Roman" pitchFamily="18" charset="0"/>
              </a:rPr>
              <a:t>Silawat</a:t>
            </a:r>
            <a:r>
              <a:rPr lang="en-US" sz="1600" dirty="0" smtClean="0">
                <a:latin typeface="Times New Roman" pitchFamily="18" charset="0"/>
                <a:cs typeface="Times New Roman" pitchFamily="18" charset="0"/>
              </a:rPr>
              <a:t>, Ravi. “</a:t>
            </a:r>
            <a:r>
              <a:rPr lang="en-US" sz="1600" i="1" dirty="0" smtClean="0">
                <a:latin typeface="Times New Roman" pitchFamily="18" charset="0"/>
                <a:cs typeface="Times New Roman" pitchFamily="18" charset="0"/>
              </a:rPr>
              <a:t>Web Analysis of National Libraries of SAARC Countries”. </a:t>
            </a:r>
            <a:r>
              <a:rPr lang="en-US" sz="1600" dirty="0" smtClean="0">
                <a:latin typeface="Times New Roman" pitchFamily="18" charset="0"/>
                <a:cs typeface="Times New Roman" pitchFamily="18" charset="0"/>
              </a:rPr>
              <a:t>Published in edited book ICT Based Information Management in Indian Libraries. 2012. pp. 219-234. (ISBN 978-93-80574-33-2).</a:t>
            </a:r>
          </a:p>
          <a:p>
            <a:pPr marL="236538" lvl="0" indent="-236538" algn="just" fontAlgn="base">
              <a:buFont typeface="Arial" pitchFamily="34" charset="0"/>
              <a:buChar char="•"/>
            </a:pPr>
            <a:r>
              <a:rPr lang="en-US" sz="1600" dirty="0" smtClean="0">
                <a:latin typeface="Times New Roman" pitchFamily="18" charset="0"/>
                <a:cs typeface="Times New Roman" pitchFamily="18" charset="0"/>
              </a:rPr>
              <a:t>Patel, </a:t>
            </a:r>
            <a:r>
              <a:rPr lang="en-US" sz="1600" dirty="0" err="1" smtClean="0">
                <a:latin typeface="Times New Roman" pitchFamily="18" charset="0"/>
                <a:cs typeface="Times New Roman" pitchFamily="18" charset="0"/>
              </a:rPr>
              <a:t>Preeti</a:t>
            </a:r>
            <a:r>
              <a:rPr lang="en-US" sz="1600" dirty="0" smtClean="0">
                <a:latin typeface="Times New Roman" pitchFamily="18" charset="0"/>
                <a:cs typeface="Times New Roman" pitchFamily="18" charset="0"/>
              </a:rPr>
              <a:t>, and Naidu, GHS. “</a:t>
            </a:r>
            <a:r>
              <a:rPr lang="en-US" sz="1600" i="1" dirty="0" smtClean="0">
                <a:latin typeface="Times New Roman" pitchFamily="18" charset="0"/>
                <a:cs typeface="Times New Roman" pitchFamily="18" charset="0"/>
              </a:rPr>
              <a:t>Challenge for IPR in Electronic Publishing Age: A Study of National and International Perspectives”. </a:t>
            </a:r>
            <a:r>
              <a:rPr lang="en-US" sz="1600" dirty="0" smtClean="0">
                <a:latin typeface="Times New Roman" pitchFamily="18" charset="0"/>
                <a:cs typeface="Times New Roman" pitchFamily="18" charset="0"/>
              </a:rPr>
              <a:t>Published in conference proceedings of ICEP 2012, in Pondicherry.</a:t>
            </a:r>
          </a:p>
          <a:p>
            <a:pPr marL="236538" indent="-236538" algn="just" fontAlgn="base">
              <a:buFont typeface="Arial" pitchFamily="34" charset="0"/>
              <a:buChar char="•"/>
            </a:pPr>
            <a:r>
              <a:rPr lang="en-US" sz="1600" dirty="0" err="1" smtClean="0">
                <a:latin typeface="Times New Roman" pitchFamily="18" charset="0"/>
                <a:cs typeface="Times New Roman" pitchFamily="18" charset="0"/>
              </a:rPr>
              <a:t>Soni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Swati</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Subhi</a:t>
            </a:r>
            <a:r>
              <a:rPr lang="en-US" sz="1600" dirty="0" smtClean="0">
                <a:latin typeface="Times New Roman" pitchFamily="18" charset="0"/>
                <a:cs typeface="Times New Roman" pitchFamily="18" charset="0"/>
              </a:rPr>
              <a:t>  "Cutting-edge Library Services Right Away Using Social Networking Tools”. (Paper Published) Published in conference proceedings of PLANNER 2012, in </a:t>
            </a:r>
            <a:r>
              <a:rPr lang="en-US" sz="1600" b="1" dirty="0" smtClean="0">
                <a:latin typeface="Times New Roman" pitchFamily="18" charset="0"/>
                <a:cs typeface="Times New Roman" pitchFamily="18" charset="0"/>
              </a:rPr>
              <a:t>Sikkim</a:t>
            </a:r>
            <a:r>
              <a:rPr lang="en-US" sz="1600" dirty="0" smtClean="0">
                <a:latin typeface="Times New Roman" pitchFamily="18" charset="0"/>
                <a:cs typeface="Times New Roman" pitchFamily="18" charset="0"/>
              </a:rPr>
              <a:t>. </a:t>
            </a:r>
          </a:p>
          <a:p>
            <a:pPr marL="236538" lvl="0" indent="-236538" fontAlgn="base">
              <a:buFont typeface="Arial" pitchFamily="34" charset="0"/>
              <a:buChar char="•"/>
            </a:pPr>
            <a:endParaRPr lang="en-US" dirty="0" smtClean="0"/>
          </a:p>
          <a:p>
            <a:pPr algn="ctr"/>
            <a:endParaRPr lang="en-US" dirty="0"/>
          </a:p>
        </p:txBody>
      </p:sp>
      <p:sp>
        <p:nvSpPr>
          <p:cNvPr id="8" name="Date Placeholder 7"/>
          <p:cNvSpPr>
            <a:spLocks noGrp="1"/>
          </p:cNvSpPr>
          <p:nvPr>
            <p:ph type="dt" sz="half" idx="10"/>
          </p:nvPr>
        </p:nvSpPr>
        <p:spPr/>
        <p:txBody>
          <a:bodyPr/>
          <a:lstStyle/>
          <a:p>
            <a:fld id="{1C3AE6C7-E40A-4BCA-8461-09F7462EA5C4}" type="datetime1">
              <a:rPr lang="en-IN" smtClean="0"/>
              <a:pPr/>
              <a:t>19-01-2014</a:t>
            </a:fld>
            <a:endParaRPr lang="en-IN"/>
          </a:p>
        </p:txBody>
      </p:sp>
      <p:sp>
        <p:nvSpPr>
          <p:cNvPr id="9" name="Footer Placeholder 8"/>
          <p:cNvSpPr>
            <a:spLocks noGrp="1"/>
          </p:cNvSpPr>
          <p:nvPr>
            <p:ph type="ftr" sz="quarter" idx="11"/>
          </p:nvPr>
        </p:nvSpPr>
        <p:spPr/>
        <p:txBody>
          <a:bodyPr/>
          <a:lstStyle/>
          <a:p>
            <a:r>
              <a:rPr lang="en-US" smtClean="0"/>
              <a:t>Presentation  for NACC Peer Team</a:t>
            </a:r>
            <a:endParaRPr lang="en-IN"/>
          </a:p>
        </p:txBody>
      </p:sp>
      <p:sp>
        <p:nvSpPr>
          <p:cNvPr id="10" name="Slide Number Placeholder 9"/>
          <p:cNvSpPr>
            <a:spLocks noGrp="1"/>
          </p:cNvSpPr>
          <p:nvPr>
            <p:ph type="sldNum" sz="quarter" idx="12"/>
          </p:nvPr>
        </p:nvSpPr>
        <p:spPr/>
        <p:txBody>
          <a:bodyPr/>
          <a:lstStyle/>
          <a:p>
            <a:fld id="{E9DE5B1C-E3FF-47CF-80A2-7860F7171BA8}" type="slidenum">
              <a:rPr lang="en-IN" smtClean="0"/>
              <a:pPr/>
              <a:t>10</a:t>
            </a:fld>
            <a:endParaRPr lang="en-IN"/>
          </a:p>
        </p:txBody>
      </p:sp>
      <p:sp>
        <p:nvSpPr>
          <p:cNvPr id="11" name="Rounded Rectangle 10"/>
          <p:cNvSpPr/>
          <p:nvPr/>
        </p:nvSpPr>
        <p:spPr>
          <a:xfrm>
            <a:off x="419100" y="0"/>
            <a:ext cx="833120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latin typeface="Times New Roman" pitchFamily="18" charset="0"/>
              <a:cs typeface="Times New Roman" pitchFamily="18" charset="0"/>
            </a:endParaRPr>
          </a:p>
          <a:p>
            <a:pPr algn="ctr"/>
            <a:r>
              <a:rPr lang="en-US" sz="3600" b="1" dirty="0" smtClean="0">
                <a:latin typeface="Times New Roman" pitchFamily="18" charset="0"/>
                <a:cs typeface="Times New Roman" pitchFamily="18" charset="0"/>
              </a:rPr>
              <a:t>Publication in Conference Proceeding</a:t>
            </a:r>
            <a:r>
              <a:rPr lang="en-US" sz="2800" b="1" dirty="0" smtClean="0">
                <a:latin typeface="Times New Roman" pitchFamily="18" charset="0"/>
                <a:cs typeface="Times New Roman" pitchFamily="18" charset="0"/>
              </a:rPr>
              <a:t> </a:t>
            </a:r>
            <a:endParaRPr lang="en-IN" sz="2800" dirty="0" smtClean="0">
              <a:latin typeface="Times New Roman" pitchFamily="18" charset="0"/>
              <a:cs typeface="Times New Roman" pitchFamily="18" charset="0"/>
            </a:endParaRPr>
          </a:p>
          <a:p>
            <a:pPr algn="ct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64057" y="287052"/>
            <a:ext cx="6930190" cy="641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Significant Achievements </a:t>
            </a:r>
            <a:endParaRPr lang="en-US" sz="4000" b="1"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2022003D-676C-4D36-9170-6892D1F19157}"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11</a:t>
            </a:fld>
            <a:endParaRPr lang="en-IN">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990601" y="2400300"/>
          <a:ext cx="6997699" cy="3590925"/>
        </p:xfrm>
        <a:graphic>
          <a:graphicData uri="http://schemas.openxmlformats.org/drawingml/2006/table">
            <a:tbl>
              <a:tblPr>
                <a:tableStyleId>{08FB837D-C827-4EFA-A057-4D05807E0F7C}</a:tableStyleId>
              </a:tblPr>
              <a:tblGrid>
                <a:gridCol w="795817"/>
                <a:gridCol w="3540012"/>
                <a:gridCol w="2661870"/>
              </a:tblGrid>
              <a:tr h="241300">
                <a:tc>
                  <a:txBody>
                    <a:bodyPr/>
                    <a:lstStyle/>
                    <a:p>
                      <a:pPr marL="0" marR="0" indent="0">
                        <a:lnSpc>
                          <a:spcPct val="115000"/>
                        </a:lnSpc>
                        <a:spcBef>
                          <a:spcPts val="0"/>
                        </a:spcBef>
                        <a:spcAft>
                          <a:spcPts val="0"/>
                        </a:spcAft>
                      </a:pPr>
                      <a:r>
                        <a:rPr lang="en-US" sz="2000" dirty="0" smtClean="0"/>
                        <a:t>No</a:t>
                      </a:r>
                      <a:r>
                        <a:rPr lang="en-US" sz="2000" dirty="0"/>
                        <a:t>.</a:t>
                      </a:r>
                      <a:endParaRPr lang="en-US" sz="20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indent="0">
                        <a:lnSpc>
                          <a:spcPct val="115000"/>
                        </a:lnSpc>
                        <a:spcBef>
                          <a:spcPts val="0"/>
                        </a:spcBef>
                        <a:spcAft>
                          <a:spcPts val="0"/>
                        </a:spcAft>
                      </a:pPr>
                      <a:r>
                        <a:rPr lang="en-US" sz="2000" dirty="0"/>
                        <a:t>Name of Student</a:t>
                      </a:r>
                      <a:endParaRPr lang="en-US" sz="2000" b="1"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indent="0">
                        <a:lnSpc>
                          <a:spcPct val="115000"/>
                        </a:lnSpc>
                        <a:spcBef>
                          <a:spcPts val="0"/>
                        </a:spcBef>
                        <a:spcAft>
                          <a:spcPts val="0"/>
                        </a:spcAft>
                      </a:pPr>
                      <a:r>
                        <a:rPr lang="en-US" sz="2000" dirty="0"/>
                        <a:t>Year of Success</a:t>
                      </a:r>
                      <a:endParaRPr lang="en-US" sz="2000" b="1" dirty="0">
                        <a:solidFill>
                          <a:schemeClr val="tx1"/>
                        </a:solidFill>
                        <a:latin typeface="Times New Roman" pitchFamily="18" charset="0"/>
                        <a:ea typeface="Times New Roman"/>
                        <a:cs typeface="Times New Roman" pitchFamily="18" charset="0"/>
                      </a:endParaRPr>
                    </a:p>
                  </a:txBody>
                  <a:tcPr marL="68580" marR="68580" marT="0" marB="0"/>
                </a:tc>
              </a:tr>
              <a:tr h="241300">
                <a:tc>
                  <a:txBody>
                    <a:bodyPr/>
                    <a:lstStyle/>
                    <a:p>
                      <a:pPr marL="0" marR="0" indent="0">
                        <a:lnSpc>
                          <a:spcPct val="115000"/>
                        </a:lnSpc>
                        <a:spcBef>
                          <a:spcPts val="0"/>
                        </a:spcBef>
                        <a:spcAft>
                          <a:spcPts val="0"/>
                        </a:spcAft>
                      </a:pPr>
                      <a:r>
                        <a:rPr lang="en-US" sz="2000" dirty="0"/>
                        <a:t>01.</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dirty="0"/>
                        <a:t>Ms. </a:t>
                      </a:r>
                      <a:r>
                        <a:rPr lang="en-US" sz="2000" dirty="0" err="1"/>
                        <a:t>Nimita</a:t>
                      </a:r>
                      <a:r>
                        <a:rPr lang="en-US" sz="2000" dirty="0"/>
                        <a:t> </a:t>
                      </a:r>
                      <a:r>
                        <a:rPr lang="en-US" sz="2000" dirty="0" err="1"/>
                        <a:t>Kapoor</a:t>
                      </a:r>
                      <a:r>
                        <a:rPr lang="en-US" sz="2000" dirty="0"/>
                        <a:t> </a:t>
                      </a:r>
                      <a:endParaRPr lang="en-US" sz="2000" dirty="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December 2012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02.</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Mr. Upendra Singh Sudan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June 2012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03.</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Mr. Manoj K. Choudhary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June 2012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04.</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Ms. Megha Kushwah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dirty="0"/>
                        <a:t>December 2011 </a:t>
                      </a:r>
                      <a:endParaRPr lang="en-US" sz="2000" dirty="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05.</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Ms. Jyoti Devliya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June 2010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06.</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Mr. Rakesh chouhan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June 2010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07.</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Mr. Ravi Karan Sahu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June 2010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08.</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Mrs. Chetna Anjana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a:t>December 2008 </a:t>
                      </a:r>
                      <a:endParaRPr lang="en-US" sz="2000">
                        <a:latin typeface="Times New Roman" pitchFamily="18" charset="0"/>
                        <a:ea typeface="Calibri"/>
                        <a:cs typeface="Times New Roman" pitchFamily="18" charset="0"/>
                      </a:endParaRPr>
                    </a:p>
                  </a:txBody>
                  <a:tcPr marL="68580" marR="68580" marT="9525" marB="0"/>
                </a:tc>
              </a:tr>
              <a:tr h="241300">
                <a:tc>
                  <a:txBody>
                    <a:bodyPr/>
                    <a:lstStyle/>
                    <a:p>
                      <a:pPr marL="0" marR="0" indent="0">
                        <a:lnSpc>
                          <a:spcPct val="115000"/>
                        </a:lnSpc>
                        <a:spcBef>
                          <a:spcPts val="0"/>
                        </a:spcBef>
                        <a:spcAft>
                          <a:spcPts val="0"/>
                        </a:spcAft>
                      </a:pPr>
                      <a:r>
                        <a:rPr lang="en-US" sz="2000" dirty="0"/>
                        <a:t>09. </a:t>
                      </a:r>
                      <a:endParaRPr lang="en-US" sz="2000" dirty="0">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2000"/>
                        <a:t>Ms. Madhuri Panwar </a:t>
                      </a:r>
                      <a:endParaRPr lang="en-US" sz="2000">
                        <a:latin typeface="Times New Roman" pitchFamily="18" charset="0"/>
                        <a:ea typeface="Calibri"/>
                        <a:cs typeface="Times New Roman" pitchFamily="18" charset="0"/>
                      </a:endParaRPr>
                    </a:p>
                  </a:txBody>
                  <a:tcPr marL="68580" marR="68580" marT="9525" marB="0"/>
                </a:tc>
                <a:tc>
                  <a:txBody>
                    <a:bodyPr/>
                    <a:lstStyle/>
                    <a:p>
                      <a:pPr marL="0" marR="0">
                        <a:lnSpc>
                          <a:spcPct val="115000"/>
                        </a:lnSpc>
                        <a:spcBef>
                          <a:spcPts val="0"/>
                        </a:spcBef>
                        <a:spcAft>
                          <a:spcPts val="1000"/>
                        </a:spcAft>
                      </a:pPr>
                      <a:r>
                        <a:rPr lang="en-US" sz="2000" dirty="0"/>
                        <a:t>December 2008 </a:t>
                      </a:r>
                      <a:endParaRPr lang="en-US" sz="2000" dirty="0">
                        <a:latin typeface="Times New Roman" pitchFamily="18" charset="0"/>
                        <a:ea typeface="Calibri"/>
                        <a:cs typeface="Times New Roman" pitchFamily="18" charset="0"/>
                      </a:endParaRPr>
                    </a:p>
                  </a:txBody>
                  <a:tcPr marL="68580" marR="68580" marT="9525" marB="0"/>
                </a:tc>
              </a:tr>
            </a:tbl>
          </a:graphicData>
        </a:graphic>
      </p:graphicFrame>
      <p:sp>
        <p:nvSpPr>
          <p:cNvPr id="10" name="Rectangle 9"/>
          <p:cNvSpPr/>
          <p:nvPr/>
        </p:nvSpPr>
        <p:spPr>
          <a:xfrm>
            <a:off x="1282700" y="1358899"/>
            <a:ext cx="6565452" cy="80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Yearly Selection in NET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241" y="1689283"/>
            <a:ext cx="6769510" cy="4459269"/>
          </a:xfrm>
        </p:spPr>
        <p:style>
          <a:lnRef idx="2">
            <a:schemeClr val="accent6"/>
          </a:lnRef>
          <a:fillRef idx="1">
            <a:schemeClr val="lt1"/>
          </a:fillRef>
          <a:effectRef idx="0">
            <a:schemeClr val="accent6"/>
          </a:effectRef>
          <a:fontRef idx="minor">
            <a:schemeClr val="dk1"/>
          </a:fontRef>
        </p:style>
        <p:txBody>
          <a:bodyPr>
            <a:normAutofit/>
          </a:bodyPr>
          <a:lstStyle/>
          <a:p>
            <a:pPr>
              <a:buNone/>
            </a:pPr>
            <a:r>
              <a:rPr lang="en-US" sz="2400" b="1" dirty="0" smtClean="0">
                <a:latin typeface="Times New Roman" pitchFamily="18" charset="0"/>
                <a:cs typeface="Times New Roman" pitchFamily="18" charset="0"/>
              </a:rPr>
              <a:t>Curriculum Design and Development</a:t>
            </a:r>
          </a:p>
          <a:p>
            <a:pPr>
              <a:buFont typeface="Wingdings" pitchFamily="2" charset="2"/>
              <a:buChar char="v"/>
            </a:pPr>
            <a:r>
              <a:rPr lang="en-US" sz="2000" dirty="0" smtClean="0">
                <a:latin typeface="Times New Roman" pitchFamily="18" charset="0"/>
                <a:cs typeface="Times New Roman" pitchFamily="18" charset="0"/>
              </a:rPr>
              <a:t> Yearly update the Curricular according to changing    phenomena in the field.</a:t>
            </a:r>
            <a:endParaRPr lang="en-US" sz="2000" b="1"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Academic Flexibility</a:t>
            </a:r>
          </a:p>
          <a:p>
            <a:pPr marL="514350" lvl="2" indent="-514350">
              <a:spcBef>
                <a:spcPts val="1000"/>
              </a:spcBef>
              <a:buFont typeface="Wingdings" pitchFamily="2" charset="2"/>
              <a:buChar char="v"/>
            </a:pPr>
            <a:r>
              <a:rPr lang="en-US" dirty="0" smtClean="0">
                <a:latin typeface="Times New Roman" pitchFamily="18" charset="0"/>
                <a:cs typeface="Times New Roman" pitchFamily="18" charset="0"/>
              </a:rPr>
              <a:t>Elective paper In M. L. I. Sc. course.</a:t>
            </a:r>
          </a:p>
          <a:p>
            <a:pPr>
              <a:buNone/>
            </a:pPr>
            <a:r>
              <a:rPr lang="en-US" sz="2400" b="1" dirty="0" smtClean="0">
                <a:latin typeface="Times New Roman" pitchFamily="18" charset="0"/>
                <a:cs typeface="Times New Roman" pitchFamily="18" charset="0"/>
              </a:rPr>
              <a:t>Curriculum Enrichment</a:t>
            </a:r>
          </a:p>
          <a:p>
            <a:pPr>
              <a:buFont typeface="Wingdings" pitchFamily="2" charset="2"/>
              <a:buChar char="v"/>
            </a:pPr>
            <a:r>
              <a:rPr lang="en-US" sz="2000" dirty="0" smtClean="0">
                <a:latin typeface="Times New Roman" pitchFamily="18" charset="0"/>
                <a:cs typeface="Times New Roman" pitchFamily="18" charset="0"/>
              </a:rPr>
              <a:t>Remedial classes for slow learners</a:t>
            </a:r>
          </a:p>
          <a:p>
            <a:pPr>
              <a:buFont typeface="Wingdings" pitchFamily="2" charset="2"/>
              <a:buChar char="v"/>
            </a:pPr>
            <a:r>
              <a:rPr lang="en-US" sz="2000" dirty="0" smtClean="0">
                <a:latin typeface="Times New Roman" pitchFamily="18" charset="0"/>
                <a:cs typeface="Times New Roman" pitchFamily="18" charset="0"/>
              </a:rPr>
              <a:t>Extra Classes for Advance learners to ensure  enrichment.</a:t>
            </a:r>
          </a:p>
          <a:p>
            <a:pPr>
              <a:buNone/>
            </a:pPr>
            <a:r>
              <a:rPr lang="en-US" sz="2400" b="1" dirty="0" smtClean="0">
                <a:latin typeface="Times New Roman" pitchFamily="18" charset="0"/>
                <a:cs typeface="Times New Roman" pitchFamily="18" charset="0"/>
              </a:rPr>
              <a:t>Curriculum Feedback System</a:t>
            </a:r>
          </a:p>
          <a:p>
            <a:pPr>
              <a:buFont typeface="Wingdings" pitchFamily="2" charset="2"/>
              <a:buChar char="v"/>
            </a:pPr>
            <a:r>
              <a:rPr lang="en-US" sz="2000" dirty="0" smtClean="0">
                <a:latin typeface="Times New Roman" pitchFamily="18" charset="0"/>
                <a:cs typeface="Times New Roman" pitchFamily="18" charset="0"/>
              </a:rPr>
              <a:t>Semester wise feedback are taken from the students, Alumni, Subject Expert.</a:t>
            </a:r>
          </a:p>
          <a:p>
            <a:endParaRPr lang="en-US" sz="2000" b="1"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dirty="0"/>
          </a:p>
        </p:txBody>
      </p:sp>
      <p:sp>
        <p:nvSpPr>
          <p:cNvPr id="5" name="Date Placeholder 4"/>
          <p:cNvSpPr>
            <a:spLocks noGrp="1"/>
          </p:cNvSpPr>
          <p:nvPr>
            <p:ph type="dt" sz="half" idx="10"/>
          </p:nvPr>
        </p:nvSpPr>
        <p:spPr/>
        <p:txBody>
          <a:bodyPr/>
          <a:lstStyle/>
          <a:p>
            <a:fld id="{80EDA95E-63ED-489F-A5C7-C31FE2D431ED}"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a:p>
        </p:txBody>
      </p:sp>
      <p:sp>
        <p:nvSpPr>
          <p:cNvPr id="4" name="Rectangle 3"/>
          <p:cNvSpPr/>
          <p:nvPr/>
        </p:nvSpPr>
        <p:spPr>
          <a:xfrm>
            <a:off x="497304" y="802105"/>
            <a:ext cx="802105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Curricular Aspects </a:t>
            </a:r>
            <a:endParaRPr lang="en-US" sz="40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E9DE5B1C-E3FF-47CF-80A2-7860F7171BA8}" type="slidenum">
              <a:rPr lang="en-IN" smtClean="0"/>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nvGraphicFramePr>
        <p:xfrm>
          <a:off x="400470" y="952433"/>
          <a:ext cx="4489553" cy="2514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975839" y="929158"/>
          <a:ext cx="3991180" cy="2525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078681" y="3619500"/>
          <a:ext cx="7167716" cy="27305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60266" y="0"/>
            <a:ext cx="8353534" cy="742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Curriculum Feedback System (1</a:t>
            </a:r>
            <a:r>
              <a:rPr lang="en-US" sz="2800" b="1" baseline="30000" dirty="0" smtClean="0">
                <a:latin typeface="Times New Roman" pitchFamily="18" charset="0"/>
                <a:cs typeface="Times New Roman" pitchFamily="18" charset="0"/>
              </a:rPr>
              <a:t>st</a:t>
            </a:r>
            <a:r>
              <a:rPr lang="en-US" sz="2800" b="1" dirty="0" smtClean="0">
                <a:latin typeface="Times New Roman" pitchFamily="18" charset="0"/>
                <a:cs typeface="Times New Roman" pitchFamily="18" charset="0"/>
              </a:rPr>
              <a:t> Sem. 2013)</a:t>
            </a:r>
            <a:endParaRPr lang="en-US" sz="2800" b="1"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D0015BA1-6762-4561-BDD0-E366D4CE0F7E}" type="datetime1">
              <a:rPr lang="en-IN" smtClean="0"/>
              <a:pPr/>
              <a:t>19-01-2014</a:t>
            </a:fld>
            <a:endParaRPr lang="en-IN"/>
          </a:p>
        </p:txBody>
      </p:sp>
      <p:sp>
        <p:nvSpPr>
          <p:cNvPr id="9" name="Footer Placeholder 8"/>
          <p:cNvSpPr>
            <a:spLocks noGrp="1"/>
          </p:cNvSpPr>
          <p:nvPr>
            <p:ph type="ftr" sz="quarter" idx="11"/>
          </p:nvPr>
        </p:nvSpPr>
        <p:spPr/>
        <p:txBody>
          <a:bodyPr/>
          <a:lstStyle/>
          <a:p>
            <a:r>
              <a:rPr lang="en-US" smtClean="0"/>
              <a:t>Presentation  for NACC Peer Team</a:t>
            </a:r>
            <a:endParaRPr lang="en-IN"/>
          </a:p>
        </p:txBody>
      </p:sp>
      <p:sp>
        <p:nvSpPr>
          <p:cNvPr id="10" name="Slide Number Placeholder 9"/>
          <p:cNvSpPr>
            <a:spLocks noGrp="1"/>
          </p:cNvSpPr>
          <p:nvPr>
            <p:ph type="sldNum" sz="quarter" idx="12"/>
          </p:nvPr>
        </p:nvSpPr>
        <p:spPr/>
        <p:txBody>
          <a:bodyPr/>
          <a:lstStyle/>
          <a:p>
            <a:fld id="{E9DE5B1C-E3FF-47CF-80A2-7860F7171BA8}"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42461" y="1283113"/>
            <a:ext cx="7792680" cy="1502128"/>
          </a:xfrm>
        </p:spPr>
        <p:txBody>
          <a:bodyPr>
            <a:normAutofit fontScale="92500" lnSpcReduction="20000"/>
          </a:bodyPr>
          <a:lstStyle/>
          <a:p>
            <a:pPr algn="just"/>
            <a:r>
              <a:rPr lang="en-US" sz="1700" dirty="0" smtClean="0">
                <a:solidFill>
                  <a:schemeClr val="bg1"/>
                </a:solidFill>
                <a:latin typeface="Times New Roman" pitchFamily="18" charset="0"/>
                <a:cs typeface="Times New Roman" pitchFamily="18" charset="0"/>
              </a:rPr>
              <a:t>Advertisement for admission through University website, departmental web site, newspapers, pamphlets, flexes board etc. </a:t>
            </a:r>
          </a:p>
          <a:p>
            <a:pPr algn="just"/>
            <a:r>
              <a:rPr lang="en-US" sz="1700" dirty="0" smtClean="0">
                <a:solidFill>
                  <a:schemeClr val="bg1"/>
                </a:solidFill>
                <a:latin typeface="Times New Roman" pitchFamily="18" charset="0"/>
                <a:cs typeface="Times New Roman" pitchFamily="18" charset="0"/>
              </a:rPr>
              <a:t>All the details like admission procedure, eligibility, fees are available on the departmental website.</a:t>
            </a:r>
          </a:p>
          <a:p>
            <a:pPr algn="just"/>
            <a:r>
              <a:rPr lang="en-US" sz="1700" dirty="0" smtClean="0">
                <a:solidFill>
                  <a:schemeClr val="bg1"/>
                </a:solidFill>
                <a:latin typeface="Times New Roman" pitchFamily="18" charset="0"/>
                <a:cs typeface="Times New Roman" pitchFamily="18" charset="0"/>
              </a:rPr>
              <a:t>The admission in BLIS, MLIS and M Phil Courses on merit base through DET (Departmental Entrance Test).</a:t>
            </a:r>
          </a:p>
          <a:p>
            <a:pPr algn="just"/>
            <a:endParaRPr lang="en-US" sz="2400" dirty="0">
              <a:solidFill>
                <a:schemeClr val="bg1"/>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50632041-A422-4419-9C9A-ED2C1905E95B}"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5" name="Rectangle 4"/>
          <p:cNvSpPr/>
          <p:nvPr/>
        </p:nvSpPr>
        <p:spPr>
          <a:xfrm>
            <a:off x="650566" y="844827"/>
            <a:ext cx="771340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dirty="0" smtClean="0">
                <a:latin typeface="Times New Roman" pitchFamily="18" charset="0"/>
                <a:cs typeface="Times New Roman" pitchFamily="18" charset="0"/>
              </a:rPr>
              <a:t>Student Enrolment and Profile: Admission Policy and Procedure</a:t>
            </a:r>
            <a:endParaRPr lang="en-US" b="1" dirty="0">
              <a:latin typeface="Times New Roman" pitchFamily="18" charset="0"/>
              <a:cs typeface="Times New Roman" pitchFamily="18" charset="0"/>
            </a:endParaRPr>
          </a:p>
        </p:txBody>
      </p:sp>
      <p:sp>
        <p:nvSpPr>
          <p:cNvPr id="7" name="Rectangle 6"/>
          <p:cNvSpPr/>
          <p:nvPr/>
        </p:nvSpPr>
        <p:spPr>
          <a:xfrm>
            <a:off x="557048" y="25400"/>
            <a:ext cx="7824952" cy="751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Teaching –Learning and Evaluation</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14</a:t>
            </a:fld>
            <a:endParaRPr lang="en-IN">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508001" y="3041650"/>
          <a:ext cx="7658100" cy="3219450"/>
        </p:xfrm>
        <a:graphic>
          <a:graphicData uri="http://schemas.openxmlformats.org/drawingml/2006/table">
            <a:tbl>
              <a:tblPr>
                <a:tableStyleId>{5940675A-B579-460E-94D1-54222C63F5DA}</a:tableStyleId>
              </a:tblPr>
              <a:tblGrid>
                <a:gridCol w="1263191"/>
                <a:gridCol w="1065818"/>
                <a:gridCol w="1065818"/>
                <a:gridCol w="1065818"/>
                <a:gridCol w="1065818"/>
                <a:gridCol w="1154636"/>
                <a:gridCol w="977001"/>
              </a:tblGrid>
              <a:tr h="321945">
                <a:tc>
                  <a:txBody>
                    <a:bodyPr/>
                    <a:lstStyle/>
                    <a:p>
                      <a:pPr marL="0" marR="0">
                        <a:spcBef>
                          <a:spcPts val="0"/>
                        </a:spcBef>
                        <a:spcAft>
                          <a:spcPts val="0"/>
                        </a:spcAft>
                      </a:pPr>
                      <a:r>
                        <a:rPr lang="en-US" sz="2000" b="1" dirty="0">
                          <a:latin typeface="Times New Roman" pitchFamily="18" charset="0"/>
                          <a:cs typeface="Times New Roman" pitchFamily="18" charset="0"/>
                        </a:rPr>
                        <a:t>Category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2009-10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2010-11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2011-12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2012-13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 2013-14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latin typeface="Times New Roman" pitchFamily="18" charset="0"/>
                          <a:cs typeface="Times New Roman" pitchFamily="18" charset="0"/>
                        </a:rPr>
                        <a:t>Total </a:t>
                      </a:r>
                      <a:endParaRPr lang="en-US" sz="2000" b="1"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dirty="0">
                          <a:latin typeface="Times New Roman" pitchFamily="18" charset="0"/>
                          <a:cs typeface="Times New Roman" pitchFamily="18" charset="0"/>
                        </a:rPr>
                        <a:t>SC-M</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3</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6</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4</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3</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3</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19</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SC-F</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9</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6</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5</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37</a:t>
                      </a:r>
                      <a:endParaRPr lang="en-US" sz="200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dirty="0">
                          <a:latin typeface="Times New Roman" pitchFamily="18" charset="0"/>
                          <a:cs typeface="Times New Roman" pitchFamily="18" charset="0"/>
                        </a:rPr>
                        <a:t>ST-M</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2</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14</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ST-F</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0</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16</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OBC-M</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8</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8</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7</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29</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OBC-F</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11</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7</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60</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General-M</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0</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0</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10</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General-F</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20</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17</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16</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14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22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89</a:t>
                      </a:r>
                      <a:endParaRPr lang="en-US" sz="2000" dirty="0">
                        <a:latin typeface="Times New Roman" pitchFamily="18" charset="0"/>
                        <a:ea typeface="Times New Roman"/>
                        <a:cs typeface="Times New Roman"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1945">
                <a:tc>
                  <a:txBody>
                    <a:bodyPr/>
                    <a:lstStyle/>
                    <a:p>
                      <a:pPr marL="0" marR="0">
                        <a:spcBef>
                          <a:spcPts val="0"/>
                        </a:spcBef>
                        <a:spcAft>
                          <a:spcPts val="0"/>
                        </a:spcAft>
                      </a:pPr>
                      <a:r>
                        <a:rPr lang="en-US" sz="2000">
                          <a:latin typeface="Times New Roman" pitchFamily="18" charset="0"/>
                          <a:cs typeface="Times New Roman" pitchFamily="18" charset="0"/>
                        </a:rPr>
                        <a:t>Total </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64</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72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56</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a:latin typeface="Times New Roman" pitchFamily="18" charset="0"/>
                          <a:cs typeface="Times New Roman" pitchFamily="18" charset="0"/>
                        </a:rPr>
                        <a:t>42</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800">
                          <a:latin typeface="Times New Roman" pitchFamily="18" charset="0"/>
                          <a:cs typeface="Times New Roman" pitchFamily="18" charset="0"/>
                        </a:rPr>
                        <a:t>40</a:t>
                      </a:r>
                      <a:endParaRPr lang="en-US" sz="200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2000" dirty="0">
                          <a:latin typeface="Times New Roman" pitchFamily="18" charset="0"/>
                          <a:cs typeface="Times New Roman" pitchFamily="18" charset="0"/>
                        </a:rPr>
                        <a:t>274</a:t>
                      </a:r>
                      <a:endParaRPr lang="en-US" sz="2000" dirty="0">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6239" y="0"/>
            <a:ext cx="8243261" cy="70332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600" b="1" dirty="0" smtClean="0">
                <a:latin typeface="Times New Roman" pitchFamily="18" charset="0"/>
                <a:cs typeface="Times New Roman" pitchFamily="18" charset="0"/>
              </a:rPr>
              <a:t>Catering of Diverse Needs of Students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633976" y="807050"/>
            <a:ext cx="7886700" cy="74153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000" b="1" dirty="0" smtClean="0">
                <a:latin typeface="Times New Roman" pitchFamily="18" charset="0"/>
                <a:cs typeface="Times New Roman" pitchFamily="18" charset="0"/>
              </a:rPr>
              <a:t>Extra Classes for Advance learners to enrichment.</a:t>
            </a:r>
          </a:p>
          <a:p>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0407C923-C62C-4D2F-9D9C-1E35AAF500EE}"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584200" y="1563332"/>
          <a:ext cx="8216900" cy="3185160"/>
        </p:xfrm>
        <a:graphic>
          <a:graphicData uri="http://schemas.openxmlformats.org/drawingml/2006/table">
            <a:tbl>
              <a:tblPr>
                <a:tableStyleId>{08FB837D-C827-4EFA-A057-4D05807E0F7C}</a:tableStyleId>
              </a:tblPr>
              <a:tblGrid>
                <a:gridCol w="1018273"/>
                <a:gridCol w="877204"/>
                <a:gridCol w="758190"/>
                <a:gridCol w="772189"/>
                <a:gridCol w="695474"/>
                <a:gridCol w="3142513"/>
                <a:gridCol w="953057"/>
              </a:tblGrid>
              <a:tr h="302681">
                <a:tc>
                  <a:txBody>
                    <a:bodyPr/>
                    <a:lstStyle/>
                    <a:p>
                      <a:pPr marL="0" marR="0" indent="0" algn="ctr">
                        <a:lnSpc>
                          <a:spcPct val="100000"/>
                        </a:lnSpc>
                        <a:spcBef>
                          <a:spcPts val="0"/>
                        </a:spcBef>
                        <a:spcAft>
                          <a:spcPts val="0"/>
                        </a:spcAft>
                      </a:pPr>
                      <a:r>
                        <a:rPr lang="en-US" sz="1100" dirty="0"/>
                        <a:t>Enrichment</a:t>
                      </a:r>
                    </a:p>
                    <a:p>
                      <a:pPr marL="0" marR="0" indent="0" algn="ctr">
                        <a:lnSpc>
                          <a:spcPct val="100000"/>
                        </a:lnSpc>
                        <a:spcBef>
                          <a:spcPts val="0"/>
                        </a:spcBef>
                        <a:spcAft>
                          <a:spcPts val="0"/>
                        </a:spcAft>
                      </a:pPr>
                      <a:r>
                        <a:rPr lang="en-US" sz="1100" dirty="0"/>
                        <a:t>Course Name</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gn="ctr">
                        <a:lnSpc>
                          <a:spcPct val="100000"/>
                        </a:lnSpc>
                        <a:spcBef>
                          <a:spcPts val="0"/>
                        </a:spcBef>
                        <a:spcAft>
                          <a:spcPts val="0"/>
                        </a:spcAft>
                      </a:pPr>
                      <a:r>
                        <a:rPr lang="en-US" sz="1100" dirty="0"/>
                        <a:t>Topic</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gn="ctr">
                        <a:lnSpc>
                          <a:spcPct val="100000"/>
                        </a:lnSpc>
                        <a:spcBef>
                          <a:spcPts val="0"/>
                        </a:spcBef>
                        <a:spcAft>
                          <a:spcPts val="0"/>
                        </a:spcAft>
                      </a:pPr>
                      <a:r>
                        <a:rPr lang="en-US" sz="1100" dirty="0"/>
                        <a:t>Date</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nSpc>
                          <a:spcPct val="100000"/>
                        </a:lnSpc>
                        <a:spcBef>
                          <a:spcPts val="0"/>
                        </a:spcBef>
                        <a:spcAft>
                          <a:spcPts val="0"/>
                        </a:spcAft>
                      </a:pPr>
                      <a:r>
                        <a:rPr lang="en-US" sz="1100" dirty="0"/>
                        <a:t>Duration</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gn="ctr">
                        <a:lnSpc>
                          <a:spcPct val="100000"/>
                        </a:lnSpc>
                        <a:spcBef>
                          <a:spcPts val="0"/>
                        </a:spcBef>
                        <a:spcAft>
                          <a:spcPts val="0"/>
                        </a:spcAft>
                      </a:pPr>
                      <a:r>
                        <a:rPr lang="en-US" sz="1100" dirty="0"/>
                        <a:t>No. of Students </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gn="ctr">
                        <a:lnSpc>
                          <a:spcPct val="100000"/>
                        </a:lnSpc>
                        <a:spcBef>
                          <a:spcPts val="0"/>
                        </a:spcBef>
                        <a:spcAft>
                          <a:spcPts val="0"/>
                        </a:spcAft>
                      </a:pPr>
                      <a:r>
                        <a:rPr lang="en-US" sz="1100" dirty="0"/>
                        <a:t>Objectives and value of the Topic</a:t>
                      </a:r>
                      <a:endParaRPr lang="en-US" sz="1100" b="1" dirty="0">
                        <a:latin typeface="Times New Roman" pitchFamily="18" charset="0"/>
                        <a:ea typeface="Times New Roman"/>
                        <a:cs typeface="Times New Roman" pitchFamily="18" charset="0"/>
                      </a:endParaRPr>
                    </a:p>
                  </a:txBody>
                  <a:tcPr marL="36812" marR="36812" marT="0" marB="0" anchor="ctr"/>
                </a:tc>
                <a:tc>
                  <a:txBody>
                    <a:bodyPr/>
                    <a:lstStyle/>
                    <a:p>
                      <a:pPr marL="0" marR="0" indent="0" algn="ctr">
                        <a:lnSpc>
                          <a:spcPct val="100000"/>
                        </a:lnSpc>
                        <a:spcBef>
                          <a:spcPts val="0"/>
                        </a:spcBef>
                        <a:spcAft>
                          <a:spcPts val="0"/>
                        </a:spcAft>
                      </a:pPr>
                      <a:r>
                        <a:rPr lang="en-US" sz="1100" dirty="0"/>
                        <a:t>Teacher’s Name</a:t>
                      </a:r>
                      <a:endParaRPr lang="en-US" sz="1100" b="1" dirty="0">
                        <a:latin typeface="Times New Roman" pitchFamily="18" charset="0"/>
                        <a:ea typeface="Times New Roman"/>
                        <a:cs typeface="Times New Roman" pitchFamily="18" charset="0"/>
                      </a:endParaRPr>
                    </a:p>
                  </a:txBody>
                  <a:tcPr marL="36812" marR="36812" marT="0" marB="0" anchor="ctr"/>
                </a:tc>
              </a:tr>
              <a:tr h="49159">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BLIS</a:t>
                      </a:r>
                      <a:endParaRPr lang="en-US" sz="1100" b="1"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Internet </a:t>
                      </a:r>
                      <a:r>
                        <a:rPr lang="en-US" sz="1100" dirty="0"/>
                        <a:t>and </a:t>
                      </a:r>
                      <a:r>
                        <a:rPr lang="en-US" sz="1100" dirty="0" smtClean="0"/>
                        <a:t> e-resources</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26.12.2013</a:t>
                      </a:r>
                      <a:endParaRPr lang="en-US" sz="1100" dirty="0"/>
                    </a:p>
                    <a:p>
                      <a:pPr marL="0" marR="0" indent="0">
                        <a:lnSpc>
                          <a:spcPct val="100000"/>
                        </a:lnSpc>
                        <a:spcBef>
                          <a:spcPts val="0"/>
                        </a:spcBef>
                        <a:spcAft>
                          <a:spcPts val="0"/>
                        </a:spcAft>
                      </a:pPr>
                      <a:r>
                        <a:rPr lang="en-US" sz="1100" dirty="0"/>
                        <a:t>27.12.2013</a:t>
                      </a:r>
                    </a:p>
                    <a:p>
                      <a:pPr marL="0" marR="0" indent="0">
                        <a:lnSpc>
                          <a:spcPct val="100000"/>
                        </a:lnSpc>
                        <a:spcBef>
                          <a:spcPts val="0"/>
                        </a:spcBef>
                        <a:spcAft>
                          <a:spcPts val="0"/>
                        </a:spcAft>
                      </a:pPr>
                      <a:r>
                        <a:rPr lang="en-US" sz="1100" dirty="0" smtClean="0"/>
                        <a:t>28.12.2013</a:t>
                      </a:r>
                    </a:p>
                    <a:p>
                      <a:pPr marL="0" marR="0" indent="0">
                        <a:lnSpc>
                          <a:spcPct val="100000"/>
                        </a:lnSpc>
                        <a:spcBef>
                          <a:spcPts val="0"/>
                        </a:spcBef>
                        <a:spcAft>
                          <a:spcPts val="0"/>
                        </a:spcAft>
                      </a:pP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11-01 </a:t>
                      </a:r>
                      <a:r>
                        <a:rPr lang="en-US" sz="1100" dirty="0"/>
                        <a:t>PM</a:t>
                      </a:r>
                    </a:p>
                    <a:p>
                      <a:pPr marL="0" marR="0" indent="0">
                        <a:lnSpc>
                          <a:spcPct val="100000"/>
                        </a:lnSpc>
                        <a:spcBef>
                          <a:spcPts val="0"/>
                        </a:spcBef>
                        <a:spcAft>
                          <a:spcPts val="0"/>
                        </a:spcAft>
                      </a:pPr>
                      <a:r>
                        <a:rPr lang="en-US" sz="1100" dirty="0"/>
                        <a:t>(2 Hours)</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6</a:t>
                      </a:r>
                      <a:endParaRPr lang="en-US" sz="1100" b="1" dirty="0">
                        <a:solidFill>
                          <a:srgbClr val="000000"/>
                        </a:solidFill>
                        <a:latin typeface="Times New Roman" pitchFamily="18" charset="0"/>
                        <a:ea typeface="Times New Roman"/>
                        <a:cs typeface="Times New Roman" pitchFamily="18" charset="0"/>
                      </a:endParaRPr>
                    </a:p>
                  </a:txBody>
                  <a:tcPr marL="36812" marR="36812" marT="0" marB="0"/>
                </a:tc>
                <a:tc>
                  <a:txBody>
                    <a:bodyPr/>
                    <a:lstStyle/>
                    <a:p>
                      <a:pPr marL="0" marR="0" indent="-12065" algn="just">
                        <a:lnSpc>
                          <a:spcPct val="100000"/>
                        </a:lnSpc>
                        <a:spcBef>
                          <a:spcPts val="0"/>
                        </a:spcBef>
                        <a:spcAft>
                          <a:spcPts val="0"/>
                        </a:spcAft>
                      </a:pPr>
                      <a:r>
                        <a:rPr lang="en-US" sz="1100" dirty="0"/>
                        <a:t>Objectives: </a:t>
                      </a:r>
                    </a:p>
                    <a:p>
                      <a:pPr marL="0" marR="0" indent="-12065" algn="just">
                        <a:lnSpc>
                          <a:spcPct val="100000"/>
                        </a:lnSpc>
                        <a:spcBef>
                          <a:spcPts val="0"/>
                        </a:spcBef>
                        <a:spcAft>
                          <a:spcPts val="0"/>
                        </a:spcAft>
                      </a:pPr>
                      <a:r>
                        <a:rPr lang="en-US" sz="1100" dirty="0"/>
                        <a:t>To make an awareness of internet and e-resource.</a:t>
                      </a:r>
                    </a:p>
                    <a:p>
                      <a:pPr marL="0" marR="0" indent="-12065" algn="just">
                        <a:lnSpc>
                          <a:spcPct val="100000"/>
                        </a:lnSpc>
                        <a:spcBef>
                          <a:spcPts val="0"/>
                        </a:spcBef>
                        <a:spcAft>
                          <a:spcPts val="0"/>
                        </a:spcAft>
                      </a:pPr>
                      <a:r>
                        <a:rPr lang="en-US" sz="1100" dirty="0"/>
                        <a:t>Value of Topic:</a:t>
                      </a:r>
                    </a:p>
                    <a:p>
                      <a:pPr marL="0" marR="0" indent="-12065" algn="just">
                        <a:lnSpc>
                          <a:spcPct val="100000"/>
                        </a:lnSpc>
                        <a:spcBef>
                          <a:spcPts val="0"/>
                        </a:spcBef>
                        <a:spcAft>
                          <a:spcPts val="0"/>
                        </a:spcAft>
                      </a:pPr>
                      <a:r>
                        <a:rPr lang="en-US" sz="1100" dirty="0" smtClean="0"/>
                        <a:t>The </a:t>
                      </a:r>
                      <a:r>
                        <a:rPr lang="en-US" sz="1100" dirty="0"/>
                        <a:t>students </a:t>
                      </a:r>
                      <a:r>
                        <a:rPr lang="en-US" sz="1100" dirty="0" smtClean="0"/>
                        <a:t>cane </a:t>
                      </a:r>
                      <a:r>
                        <a:rPr lang="en-US" sz="1100" dirty="0"/>
                        <a:t>the internet and e-resource for their study.</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228600" marR="0" indent="-12065">
                        <a:lnSpc>
                          <a:spcPct val="100000"/>
                        </a:lnSpc>
                        <a:spcBef>
                          <a:spcPts val="0"/>
                        </a:spcBef>
                        <a:spcAft>
                          <a:spcPts val="0"/>
                        </a:spcAft>
                      </a:pPr>
                      <a:endParaRPr lang="en-US" sz="1100" dirty="0" smtClean="0"/>
                    </a:p>
                    <a:p>
                      <a:pPr marL="228600" marR="0" indent="-228600">
                        <a:lnSpc>
                          <a:spcPct val="100000"/>
                        </a:lnSpc>
                        <a:spcBef>
                          <a:spcPts val="0"/>
                        </a:spcBef>
                        <a:spcAft>
                          <a:spcPts val="0"/>
                        </a:spcAft>
                      </a:pPr>
                      <a:endParaRPr lang="en-US" sz="1100" dirty="0" smtClean="0"/>
                    </a:p>
                    <a:p>
                      <a:pPr marL="228600" marR="0" indent="-228600">
                        <a:lnSpc>
                          <a:spcPct val="100000"/>
                        </a:lnSpc>
                        <a:spcBef>
                          <a:spcPts val="0"/>
                        </a:spcBef>
                        <a:spcAft>
                          <a:spcPts val="0"/>
                        </a:spcAft>
                      </a:pPr>
                      <a:r>
                        <a:rPr lang="en-US" sz="1100" dirty="0" smtClean="0"/>
                        <a:t>GHS Naidu </a:t>
                      </a:r>
                      <a:endParaRPr lang="en-US" sz="1100" dirty="0" smtClean="0">
                        <a:solidFill>
                          <a:srgbClr val="000000"/>
                        </a:solidFill>
                        <a:latin typeface="Times New Roman" pitchFamily="18" charset="0"/>
                        <a:ea typeface="Times New Roman"/>
                        <a:cs typeface="Times New Roman" pitchFamily="18" charset="0"/>
                      </a:endParaRPr>
                    </a:p>
                  </a:txBody>
                  <a:tcPr marL="36812" marR="36812" marT="0" marB="0"/>
                </a:tc>
              </a:tr>
              <a:tr h="775697">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MLIS</a:t>
                      </a:r>
                      <a:endParaRPr lang="en-US" sz="1100" b="1"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Research </a:t>
                      </a:r>
                      <a:r>
                        <a:rPr lang="en-US" sz="1100" dirty="0"/>
                        <a:t>and ICT</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26.12.2013</a:t>
                      </a:r>
                      <a:endParaRPr lang="en-US" sz="1100" dirty="0"/>
                    </a:p>
                    <a:p>
                      <a:pPr marL="0" marR="0" indent="0">
                        <a:lnSpc>
                          <a:spcPct val="100000"/>
                        </a:lnSpc>
                        <a:spcBef>
                          <a:spcPts val="0"/>
                        </a:spcBef>
                        <a:spcAft>
                          <a:spcPts val="0"/>
                        </a:spcAft>
                      </a:pPr>
                      <a:r>
                        <a:rPr lang="en-US" sz="1100" dirty="0"/>
                        <a:t>27.12.2013</a:t>
                      </a:r>
                    </a:p>
                    <a:p>
                      <a:pPr marL="0" marR="0" indent="0">
                        <a:lnSpc>
                          <a:spcPct val="100000"/>
                        </a:lnSpc>
                        <a:spcBef>
                          <a:spcPts val="0"/>
                        </a:spcBef>
                        <a:spcAft>
                          <a:spcPts val="0"/>
                        </a:spcAft>
                      </a:pPr>
                      <a:r>
                        <a:rPr lang="en-US" sz="1100" dirty="0"/>
                        <a:t>28.12.2013</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01.30</a:t>
                      </a:r>
                      <a:r>
                        <a:rPr lang="en-US" sz="1100" baseline="0" dirty="0" smtClean="0"/>
                        <a:t> to</a:t>
                      </a:r>
                      <a:r>
                        <a:rPr lang="en-US" sz="1100" dirty="0" smtClean="0"/>
                        <a:t> </a:t>
                      </a:r>
                      <a:r>
                        <a:rPr lang="en-US" sz="1100" dirty="0"/>
                        <a:t>04.30 PM</a:t>
                      </a:r>
                    </a:p>
                    <a:p>
                      <a:pPr marL="0" marR="0" indent="0">
                        <a:lnSpc>
                          <a:spcPct val="100000"/>
                        </a:lnSpc>
                        <a:spcBef>
                          <a:spcPts val="0"/>
                        </a:spcBef>
                        <a:spcAft>
                          <a:spcPts val="0"/>
                        </a:spcAft>
                      </a:pPr>
                      <a:r>
                        <a:rPr lang="en-US" sz="1100" dirty="0"/>
                        <a:t>(2 Hours)</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15</a:t>
                      </a:r>
                      <a:endParaRPr lang="en-US" sz="1100" b="1" dirty="0">
                        <a:solidFill>
                          <a:srgbClr val="000000"/>
                        </a:solidFill>
                        <a:latin typeface="Times New Roman" pitchFamily="18" charset="0"/>
                        <a:ea typeface="Times New Roman"/>
                        <a:cs typeface="Times New Roman" pitchFamily="18" charset="0"/>
                      </a:endParaRPr>
                    </a:p>
                  </a:txBody>
                  <a:tcPr marL="36812" marR="36812" marT="0" marB="0"/>
                </a:tc>
                <a:tc>
                  <a:txBody>
                    <a:bodyPr/>
                    <a:lstStyle/>
                    <a:p>
                      <a:pPr marL="0" marR="0" indent="-12065" algn="just">
                        <a:lnSpc>
                          <a:spcPct val="100000"/>
                        </a:lnSpc>
                        <a:spcBef>
                          <a:spcPts val="0"/>
                        </a:spcBef>
                        <a:spcAft>
                          <a:spcPts val="0"/>
                        </a:spcAft>
                      </a:pPr>
                      <a:r>
                        <a:rPr lang="en-US" sz="1100" dirty="0"/>
                        <a:t>Objectives: </a:t>
                      </a:r>
                    </a:p>
                    <a:p>
                      <a:pPr marL="0" marR="0" indent="-12065" algn="just">
                        <a:lnSpc>
                          <a:spcPct val="100000"/>
                        </a:lnSpc>
                        <a:spcBef>
                          <a:spcPts val="0"/>
                        </a:spcBef>
                        <a:spcAft>
                          <a:spcPts val="0"/>
                        </a:spcAft>
                      </a:pPr>
                      <a:r>
                        <a:rPr lang="en-US" sz="1100" dirty="0"/>
                        <a:t>To teach how the ICT apply in research.</a:t>
                      </a:r>
                    </a:p>
                    <a:p>
                      <a:pPr marL="0" marR="0" indent="-12065" algn="just">
                        <a:lnSpc>
                          <a:spcPct val="100000"/>
                        </a:lnSpc>
                        <a:spcBef>
                          <a:spcPts val="0"/>
                        </a:spcBef>
                        <a:spcAft>
                          <a:spcPts val="0"/>
                        </a:spcAft>
                      </a:pPr>
                      <a:r>
                        <a:rPr lang="en-US" sz="1100" dirty="0"/>
                        <a:t>Value of Topic:</a:t>
                      </a:r>
                    </a:p>
                    <a:p>
                      <a:pPr marL="0" marR="0" indent="0" algn="just">
                        <a:lnSpc>
                          <a:spcPct val="100000"/>
                        </a:lnSpc>
                        <a:spcBef>
                          <a:spcPts val="0"/>
                        </a:spcBef>
                        <a:spcAft>
                          <a:spcPts val="0"/>
                        </a:spcAft>
                      </a:pPr>
                      <a:r>
                        <a:rPr lang="en-US" sz="1100" dirty="0" smtClean="0"/>
                        <a:t>The </a:t>
                      </a:r>
                      <a:r>
                        <a:rPr lang="en-US" sz="1100" dirty="0"/>
                        <a:t>students can use ICT in their research </a:t>
                      </a:r>
                      <a:r>
                        <a:rPr lang="en-US" sz="1100" dirty="0" smtClean="0"/>
                        <a:t>and do </a:t>
                      </a:r>
                      <a:r>
                        <a:rPr lang="en-US" sz="1100" dirty="0"/>
                        <a:t>their research easy, effective and qualitative.</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228600" marR="0" indent="-12065">
                        <a:lnSpc>
                          <a:spcPct val="100000"/>
                        </a:lnSpc>
                        <a:spcBef>
                          <a:spcPts val="0"/>
                        </a:spcBef>
                        <a:spcAft>
                          <a:spcPts val="0"/>
                        </a:spcAft>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Swati</a:t>
                      </a:r>
                      <a:r>
                        <a:rPr lang="en-US" sz="1100" dirty="0" smtClean="0"/>
                        <a:t> </a:t>
                      </a:r>
                      <a:r>
                        <a:rPr lang="en-US" sz="1100" dirty="0" err="1" smtClean="0"/>
                        <a:t>Soni</a:t>
                      </a:r>
                      <a:endParaRPr lang="en-US" sz="1100" dirty="0" smtClean="0"/>
                    </a:p>
                    <a:p>
                      <a:pPr marL="0" marR="0" indent="0">
                        <a:lnSpc>
                          <a:spcPct val="100000"/>
                        </a:lnSpc>
                        <a:spcBef>
                          <a:spcPts val="0"/>
                        </a:spcBef>
                        <a:spcAft>
                          <a:spcPts val="0"/>
                        </a:spcAft>
                      </a:pPr>
                      <a:endParaRPr lang="en-US" sz="1100" dirty="0">
                        <a:solidFill>
                          <a:srgbClr val="000000"/>
                        </a:solidFill>
                        <a:latin typeface="Times New Roman" pitchFamily="18" charset="0"/>
                        <a:ea typeface="Times New Roman"/>
                        <a:cs typeface="Times New Roman" pitchFamily="18" charset="0"/>
                      </a:endParaRPr>
                    </a:p>
                  </a:txBody>
                  <a:tcPr marL="36812" marR="36812" marT="0" marB="0"/>
                </a:tc>
              </a:tr>
              <a:tr h="933369">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M </a:t>
                      </a:r>
                      <a:r>
                        <a:rPr lang="en-US" sz="1100" dirty="0"/>
                        <a:t>Phil</a:t>
                      </a:r>
                      <a:endParaRPr lang="en-US" sz="1100" b="1" dirty="0">
                        <a:latin typeface="Times New Roman" pitchFamily="18" charset="0"/>
                        <a:ea typeface="Times New Roman"/>
                        <a:cs typeface="Times New Roman" pitchFamily="18" charset="0"/>
                      </a:endParaRPr>
                    </a:p>
                  </a:txBody>
                  <a:tcPr marL="36812" marR="36812" marT="0" marB="0"/>
                </a:tc>
                <a:tc>
                  <a:txBody>
                    <a:bodyPr/>
                    <a:lstStyle/>
                    <a:p>
                      <a:pPr marL="0" marR="0" indent="0" algn="just">
                        <a:lnSpc>
                          <a:spcPct val="100000"/>
                        </a:lnSpc>
                        <a:spcBef>
                          <a:spcPts val="0"/>
                        </a:spcBef>
                        <a:spcAft>
                          <a:spcPts val="0"/>
                        </a:spcAft>
                      </a:pPr>
                      <a:endParaRPr lang="en-US" sz="1100" dirty="0" smtClean="0"/>
                    </a:p>
                    <a:p>
                      <a:pPr marL="0" marR="0" indent="0" algn="just">
                        <a:lnSpc>
                          <a:spcPct val="100000"/>
                        </a:lnSpc>
                        <a:spcBef>
                          <a:spcPts val="0"/>
                        </a:spcBef>
                        <a:spcAft>
                          <a:spcPts val="0"/>
                        </a:spcAft>
                      </a:pPr>
                      <a:endParaRPr lang="en-US" sz="1100" dirty="0" smtClean="0"/>
                    </a:p>
                    <a:p>
                      <a:pPr marL="0" marR="0" indent="0" algn="just">
                        <a:lnSpc>
                          <a:spcPct val="100000"/>
                        </a:lnSpc>
                        <a:spcBef>
                          <a:spcPts val="0"/>
                        </a:spcBef>
                        <a:spcAft>
                          <a:spcPts val="0"/>
                        </a:spcAft>
                      </a:pPr>
                      <a:r>
                        <a:rPr lang="en-US" sz="1100" dirty="0" smtClean="0"/>
                        <a:t>Blogging</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26.12.2013</a:t>
                      </a:r>
                      <a:endParaRPr lang="en-US" sz="1100" dirty="0"/>
                    </a:p>
                    <a:p>
                      <a:pPr marL="0" marR="0" indent="0">
                        <a:lnSpc>
                          <a:spcPct val="100000"/>
                        </a:lnSpc>
                        <a:spcBef>
                          <a:spcPts val="0"/>
                        </a:spcBef>
                        <a:spcAft>
                          <a:spcPts val="0"/>
                        </a:spcAft>
                      </a:pPr>
                      <a:r>
                        <a:rPr lang="en-US" sz="1100" dirty="0"/>
                        <a:t>27.12.2013</a:t>
                      </a:r>
                    </a:p>
                    <a:p>
                      <a:pPr marL="0" marR="0" indent="0">
                        <a:lnSpc>
                          <a:spcPct val="100000"/>
                        </a:lnSpc>
                        <a:spcBef>
                          <a:spcPts val="0"/>
                        </a:spcBef>
                        <a:spcAft>
                          <a:spcPts val="0"/>
                        </a:spcAft>
                      </a:pPr>
                      <a:r>
                        <a:rPr lang="en-US" sz="1100" dirty="0"/>
                        <a:t>28.12.2013</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nSpc>
                          <a:spcPct val="100000"/>
                        </a:lnSpc>
                        <a:spcBef>
                          <a:spcPts val="0"/>
                        </a:spcBef>
                        <a:spcAft>
                          <a:spcPts val="0"/>
                        </a:spcAft>
                      </a:pPr>
                      <a:endParaRPr lang="en-US" sz="1100" dirty="0" smtClean="0"/>
                    </a:p>
                    <a:p>
                      <a:pPr marL="0" marR="0" indent="0">
                        <a:lnSpc>
                          <a:spcPct val="100000"/>
                        </a:lnSpc>
                        <a:spcBef>
                          <a:spcPts val="0"/>
                        </a:spcBef>
                        <a:spcAft>
                          <a:spcPts val="0"/>
                        </a:spcAft>
                      </a:pPr>
                      <a:r>
                        <a:rPr lang="en-US" sz="1100" dirty="0" smtClean="0"/>
                        <a:t>4-5.30 </a:t>
                      </a:r>
                      <a:r>
                        <a:rPr lang="en-US" sz="1100" dirty="0"/>
                        <a:t>PM</a:t>
                      </a:r>
                    </a:p>
                    <a:p>
                      <a:pPr marL="0" marR="0" indent="0">
                        <a:lnSpc>
                          <a:spcPct val="100000"/>
                        </a:lnSpc>
                        <a:spcBef>
                          <a:spcPts val="0"/>
                        </a:spcBef>
                        <a:spcAft>
                          <a:spcPts val="0"/>
                        </a:spcAft>
                      </a:pPr>
                      <a:r>
                        <a:rPr lang="en-US" sz="1100" dirty="0"/>
                        <a:t>(1½ Hours)</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0" marR="0" indent="0" algn="ctr">
                        <a:lnSpc>
                          <a:spcPct val="100000"/>
                        </a:lnSpc>
                        <a:spcBef>
                          <a:spcPts val="0"/>
                        </a:spcBef>
                        <a:spcAft>
                          <a:spcPts val="0"/>
                        </a:spcAft>
                      </a:pPr>
                      <a:endParaRPr lang="en-US" sz="1100" dirty="0" smtClean="0"/>
                    </a:p>
                    <a:p>
                      <a:pPr marL="0" marR="0" indent="0" algn="ctr">
                        <a:lnSpc>
                          <a:spcPct val="100000"/>
                        </a:lnSpc>
                        <a:spcBef>
                          <a:spcPts val="0"/>
                        </a:spcBef>
                        <a:spcAft>
                          <a:spcPts val="0"/>
                        </a:spcAft>
                      </a:pPr>
                      <a:r>
                        <a:rPr lang="en-US" sz="1100" dirty="0" smtClean="0"/>
                        <a:t>6</a:t>
                      </a:r>
                      <a:endParaRPr lang="en-US" sz="1100" b="1" dirty="0">
                        <a:solidFill>
                          <a:srgbClr val="000000"/>
                        </a:solidFill>
                        <a:latin typeface="Times New Roman" pitchFamily="18" charset="0"/>
                        <a:ea typeface="Times New Roman"/>
                        <a:cs typeface="Times New Roman" pitchFamily="18" charset="0"/>
                      </a:endParaRPr>
                    </a:p>
                  </a:txBody>
                  <a:tcPr marL="36812" marR="36812" marT="0" marB="0"/>
                </a:tc>
                <a:tc>
                  <a:txBody>
                    <a:bodyPr/>
                    <a:lstStyle/>
                    <a:p>
                      <a:pPr marL="0" marR="0" indent="-12065" algn="just">
                        <a:lnSpc>
                          <a:spcPct val="100000"/>
                        </a:lnSpc>
                        <a:spcBef>
                          <a:spcPts val="0"/>
                        </a:spcBef>
                        <a:spcAft>
                          <a:spcPts val="0"/>
                        </a:spcAft>
                      </a:pPr>
                      <a:r>
                        <a:rPr lang="en-US" sz="1100" dirty="0"/>
                        <a:t>Objectives: </a:t>
                      </a:r>
                      <a:endParaRPr lang="en-US" sz="1100" dirty="0" smtClean="0"/>
                    </a:p>
                    <a:p>
                      <a:pPr marL="0" marR="0" indent="-12065" algn="just">
                        <a:lnSpc>
                          <a:spcPct val="100000"/>
                        </a:lnSpc>
                        <a:spcBef>
                          <a:spcPts val="0"/>
                        </a:spcBef>
                        <a:spcAft>
                          <a:spcPts val="0"/>
                        </a:spcAft>
                      </a:pPr>
                      <a:r>
                        <a:rPr lang="en-US" sz="1100" dirty="0" smtClean="0"/>
                        <a:t>To </a:t>
                      </a:r>
                      <a:r>
                        <a:rPr lang="en-US" sz="1100" dirty="0"/>
                        <a:t>encourage the M Phil students for contributing their ideas online.</a:t>
                      </a:r>
                    </a:p>
                    <a:p>
                      <a:pPr marL="0" marR="0" indent="-12065" algn="just">
                        <a:lnSpc>
                          <a:spcPct val="100000"/>
                        </a:lnSpc>
                        <a:spcBef>
                          <a:spcPts val="0"/>
                        </a:spcBef>
                        <a:spcAft>
                          <a:spcPts val="0"/>
                        </a:spcAft>
                      </a:pPr>
                      <a:r>
                        <a:rPr lang="en-US" sz="1100" dirty="0"/>
                        <a:t>Value of Topic</a:t>
                      </a:r>
                      <a:r>
                        <a:rPr lang="en-US" sz="1100" dirty="0" smtClean="0"/>
                        <a:t>:</a:t>
                      </a:r>
                    </a:p>
                    <a:p>
                      <a:pPr marL="0" marR="0" indent="-12065" algn="just">
                        <a:lnSpc>
                          <a:spcPct val="100000"/>
                        </a:lnSpc>
                        <a:spcBef>
                          <a:spcPts val="0"/>
                        </a:spcBef>
                        <a:spcAft>
                          <a:spcPts val="0"/>
                        </a:spcAft>
                      </a:pPr>
                      <a:r>
                        <a:rPr lang="en-US" sz="1100" dirty="0" smtClean="0"/>
                        <a:t>The students </a:t>
                      </a:r>
                      <a:r>
                        <a:rPr lang="en-US" sz="1100" dirty="0"/>
                        <a:t>can connect and make good relationship with LIS </a:t>
                      </a:r>
                      <a:r>
                        <a:rPr lang="en-US" sz="1100" dirty="0" smtClean="0"/>
                        <a:t>professions </a:t>
                      </a:r>
                      <a:r>
                        <a:rPr lang="en-US" sz="1100" dirty="0"/>
                        <a:t>at the international level through blogging.</a:t>
                      </a:r>
                      <a:endParaRPr lang="en-US" sz="1100" dirty="0">
                        <a:latin typeface="Times New Roman" pitchFamily="18" charset="0"/>
                        <a:ea typeface="Times New Roman"/>
                        <a:cs typeface="Times New Roman" pitchFamily="18" charset="0"/>
                      </a:endParaRPr>
                    </a:p>
                  </a:txBody>
                  <a:tcPr marL="36812" marR="36812" marT="0" marB="0"/>
                </a:tc>
                <a:tc>
                  <a:txBody>
                    <a:bodyPr/>
                    <a:lstStyle/>
                    <a:p>
                      <a:pPr marL="228600" marR="0" indent="0">
                        <a:lnSpc>
                          <a:spcPct val="100000"/>
                        </a:lnSpc>
                        <a:spcBef>
                          <a:spcPts val="0"/>
                        </a:spcBef>
                        <a:spcAft>
                          <a:spcPts val="0"/>
                        </a:spcAft>
                      </a:pPr>
                      <a:endParaRPr lang="en-US" sz="1100" dirty="0" smtClean="0"/>
                    </a:p>
                    <a:p>
                      <a:pPr marL="228600" marR="0" indent="0">
                        <a:lnSpc>
                          <a:spcPct val="100000"/>
                        </a:lnSpc>
                        <a:spcBef>
                          <a:spcPts val="0"/>
                        </a:spcBef>
                        <a:spcAft>
                          <a:spcPts val="0"/>
                        </a:spcAft>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 </a:t>
                      </a:r>
                      <a:r>
                        <a:rPr lang="en-US" sz="1100" dirty="0" err="1" smtClean="0"/>
                        <a:t>Ratha</a:t>
                      </a:r>
                      <a:endParaRPr lang="en-US" sz="1100" dirty="0">
                        <a:solidFill>
                          <a:srgbClr val="000000"/>
                        </a:solidFill>
                        <a:latin typeface="Times New Roman" pitchFamily="18" charset="0"/>
                        <a:ea typeface="Times New Roman"/>
                        <a:cs typeface="Times New Roman" pitchFamily="18" charset="0"/>
                      </a:endParaRPr>
                    </a:p>
                  </a:txBody>
                  <a:tcPr marL="36812" marR="36812" marT="0" marB="0"/>
                </a:tc>
              </a:tr>
            </a:tbl>
          </a:graphicData>
        </a:graphic>
      </p:graphicFrame>
      <p:sp>
        <p:nvSpPr>
          <p:cNvPr id="5" name="Title 1"/>
          <p:cNvSpPr txBox="1">
            <a:spLocks/>
          </p:cNvSpPr>
          <p:nvPr/>
        </p:nvSpPr>
        <p:spPr>
          <a:xfrm>
            <a:off x="2280881" y="4775930"/>
            <a:ext cx="4005619" cy="44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Teaching Learning Process </a:t>
            </a:r>
            <a:endParaRPr kumimoji="0" lang="en-US"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Rectangle 5"/>
          <p:cNvSpPr/>
          <p:nvPr/>
        </p:nvSpPr>
        <p:spPr>
          <a:xfrm>
            <a:off x="2050855" y="5219714"/>
            <a:ext cx="4527745"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Font typeface="Arial" pitchFamily="34" charset="0"/>
              <a:buChar char="•"/>
            </a:pPr>
            <a:r>
              <a:rPr lang="en-US" dirty="0" smtClean="0">
                <a:latin typeface="Times New Roman" pitchFamily="18" charset="0"/>
                <a:cs typeface="Times New Roman" pitchFamily="18" charset="0"/>
              </a:rPr>
              <a:t> Each paper in every course has a course plan</a:t>
            </a:r>
          </a:p>
          <a:p>
            <a:pPr>
              <a:buFont typeface="Arial" pitchFamily="34" charset="0"/>
              <a:buChar char="•"/>
            </a:pPr>
            <a:r>
              <a:rPr lang="en-US" dirty="0" smtClean="0">
                <a:latin typeface="Times New Roman" pitchFamily="18" charset="0"/>
                <a:cs typeface="Times New Roman" pitchFamily="18" charset="0"/>
              </a:rPr>
              <a:t> The smart classroom teaching </a:t>
            </a:r>
          </a:p>
          <a:p>
            <a:pPr>
              <a:buFont typeface="Arial" pitchFamily="34" charset="0"/>
              <a:buChar char="•"/>
            </a:pPr>
            <a:r>
              <a:rPr lang="en-US" dirty="0" smtClean="0">
                <a:latin typeface="Times New Roman" pitchFamily="18" charset="0"/>
                <a:cs typeface="Times New Roman" pitchFamily="18" charset="0"/>
              </a:rPr>
              <a:t> Poster group presentation</a:t>
            </a:r>
          </a:p>
          <a:p>
            <a:pPr>
              <a:buFont typeface="Arial" pitchFamily="34" charset="0"/>
              <a:buChar char="•"/>
            </a:pPr>
            <a:r>
              <a:rPr lang="en-US" dirty="0" smtClean="0">
                <a:latin typeface="Times New Roman" pitchFamily="18" charset="0"/>
                <a:cs typeface="Times New Roman" pitchFamily="18" charset="0"/>
              </a:rPr>
              <a:t> Academic and Motivational activities</a:t>
            </a:r>
          </a:p>
        </p:txBody>
      </p:sp>
      <p:sp>
        <p:nvSpPr>
          <p:cNvPr id="9" name="Slide Number Placeholder 8"/>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15</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nvGraphicFramePr>
        <p:xfrm>
          <a:off x="567350" y="1474838"/>
          <a:ext cx="8193191" cy="481166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78069" y="393700"/>
            <a:ext cx="8324193" cy="857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Student Feedback on Teaching Learning process </a:t>
            </a:r>
            <a:endParaRPr lang="en-US" sz="28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C2E3CB71-A20B-482B-9AE3-3BB2F49CC9BB}" type="datetime1">
              <a:rPr lang="en-IN" smtClean="0"/>
              <a:pPr/>
              <a:t>19-01-2014</a:t>
            </a:fld>
            <a:endParaRPr lang="en-IN"/>
          </a:p>
        </p:txBody>
      </p:sp>
      <p:sp>
        <p:nvSpPr>
          <p:cNvPr id="7" name="Footer Placeholder 6"/>
          <p:cNvSpPr>
            <a:spLocks noGrp="1"/>
          </p:cNvSpPr>
          <p:nvPr>
            <p:ph type="ftr" sz="quarter" idx="11"/>
          </p:nvPr>
        </p:nvSpPr>
        <p:spPr/>
        <p:txBody>
          <a:bodyPr/>
          <a:lstStyle/>
          <a:p>
            <a:r>
              <a:rPr lang="en-US" smtClean="0"/>
              <a:t>Presentation  for NACC Peer Team</a:t>
            </a:r>
            <a:endParaRPr lang="en-IN"/>
          </a:p>
        </p:txBody>
      </p:sp>
      <p:sp>
        <p:nvSpPr>
          <p:cNvPr id="8" name="Slide Number Placeholder 7"/>
          <p:cNvSpPr>
            <a:spLocks noGrp="1"/>
          </p:cNvSpPr>
          <p:nvPr>
            <p:ph type="sldNum" sz="quarter" idx="12"/>
          </p:nvPr>
        </p:nvSpPr>
        <p:spPr/>
        <p:txBody>
          <a:bodyPr/>
          <a:lstStyle/>
          <a:p>
            <a:fld id="{E9DE5B1C-E3FF-47CF-80A2-7860F7171BA8}"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0892" y="203201"/>
            <a:ext cx="8327508" cy="89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Evaluation Process and Reforms</a:t>
            </a:r>
            <a:endParaRPr lang="en-US" sz="4000" dirty="0">
              <a:latin typeface="Times New Roman" pitchFamily="18" charset="0"/>
              <a:cs typeface="Times New Roman" pitchFamily="18" charset="0"/>
            </a:endParaRPr>
          </a:p>
        </p:txBody>
      </p:sp>
      <p:sp>
        <p:nvSpPr>
          <p:cNvPr id="38913" name="Rectangle 1"/>
          <p:cNvSpPr>
            <a:spLocks noChangeArrowheads="1"/>
          </p:cNvSpPr>
          <p:nvPr/>
        </p:nvSpPr>
        <p:spPr bwMode="auto">
          <a:xfrm>
            <a:off x="208547" y="1115595"/>
            <a:ext cx="8566485" cy="489364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Steps for students Evaluation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577850" marR="0" lvl="0" indent="-57785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All the faculty members, Head of the Department and external examiners evaluate the student’s performances.</a:t>
            </a:r>
          </a:p>
          <a:p>
            <a:pPr marL="577850" marR="0" lvl="0" indent="-577850" algn="l" defTabSz="914400" rtl="0" eaLnBrk="0" fontAlgn="base" latinLnBrk="0" hangingPunct="0">
              <a:lnSpc>
                <a:spcPct val="100000"/>
              </a:lnSpc>
              <a:spcBef>
                <a:spcPct val="0"/>
              </a:spcBef>
              <a:spcAft>
                <a:spcPct val="0"/>
              </a:spcAft>
              <a:buClrTx/>
              <a:buSzTx/>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577850" marR="0" lvl="0" indent="-57785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School conducts 3 Unit Test for each paper in each semester. The 1</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st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2</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nd</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Unit test conduct as in the written form and the 3 Unit Test conducts as in the form of student’s seminar or poster presentation. The result of each Unit Test declares in the 1 week of ending the unit test.</a:t>
            </a:r>
          </a:p>
          <a:p>
            <a:pPr marL="577850" marR="0" lvl="0" indent="-57785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577850" marR="0" lvl="0" indent="-57785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School conducts final exam and comprehensive viva voce for each semester. The results of first semester declared before 31 December and second semester before 25 May.</a:t>
            </a:r>
          </a:p>
          <a:p>
            <a:pPr marL="577850" marR="0" lvl="0" indent="-57785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577850" marR="0" lvl="0" indent="-57785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For the transparency of evaluation process, the answer books of all the unit test and final exam show in front of the students.</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4D53160F-BBBB-45FE-A9FD-3E3FBB36EC40}"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dirty="0"/>
          </a:p>
        </p:txBody>
      </p:sp>
      <p:sp>
        <p:nvSpPr>
          <p:cNvPr id="7" name="Slide Number Placeholder 6"/>
          <p:cNvSpPr>
            <a:spLocks noGrp="1"/>
          </p:cNvSpPr>
          <p:nvPr>
            <p:ph type="sldNum" sz="quarter" idx="12"/>
          </p:nvPr>
        </p:nvSpPr>
        <p:spPr/>
        <p:txBody>
          <a:bodyPr/>
          <a:lstStyle/>
          <a:p>
            <a:fld id="{E9DE5B1C-E3FF-47CF-80A2-7860F7171BA8}" type="slidenum">
              <a:rPr lang="en-IN" smtClean="0"/>
              <a:pPr/>
              <a:t>17</a:t>
            </a:fld>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4000" y="152570"/>
            <a:ext cx="86741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b="1" dirty="0">
                <a:latin typeface="Times New Roman" pitchFamily="18" charset="0"/>
                <a:cs typeface="Times New Roman" pitchFamily="18" charset="0"/>
              </a:rPr>
              <a:t>Student Performance and Learning Outcomes</a:t>
            </a:r>
            <a:endParaRPr lang="en-IN" sz="3200" dirty="0"/>
          </a:p>
        </p:txBody>
      </p:sp>
      <p:graphicFrame>
        <p:nvGraphicFramePr>
          <p:cNvPr id="5" name="Table 4"/>
          <p:cNvGraphicFramePr>
            <a:graphicFrameLocks noGrp="1"/>
          </p:cNvGraphicFramePr>
          <p:nvPr/>
        </p:nvGraphicFramePr>
        <p:xfrm>
          <a:off x="256674" y="787315"/>
          <a:ext cx="8455527" cy="5305359"/>
        </p:xfrm>
        <a:graphic>
          <a:graphicData uri="http://schemas.openxmlformats.org/drawingml/2006/table">
            <a:tbl>
              <a:tblPr>
                <a:tableStyleId>{08FB837D-C827-4EFA-A057-4D05807E0F7C}</a:tableStyleId>
              </a:tblPr>
              <a:tblGrid>
                <a:gridCol w="867233"/>
                <a:gridCol w="3252126"/>
                <a:gridCol w="2422955"/>
                <a:gridCol w="1913213"/>
              </a:tblGrid>
              <a:tr h="597898">
                <a:tc>
                  <a:txBody>
                    <a:bodyPr/>
                    <a:lstStyle/>
                    <a:p>
                      <a:pPr marL="0" marR="0" indent="36195" algn="ctr">
                        <a:lnSpc>
                          <a:spcPct val="115000"/>
                        </a:lnSpc>
                        <a:spcBef>
                          <a:spcPts val="400"/>
                        </a:spcBef>
                        <a:spcAft>
                          <a:spcPts val="0"/>
                        </a:spcAft>
                      </a:pPr>
                      <a:r>
                        <a:rPr lang="en-US" sz="1800" dirty="0"/>
                        <a:t>Course</a:t>
                      </a:r>
                      <a:endParaRPr lang="en-US" sz="1800" dirty="0">
                        <a:latin typeface="Times New Roman"/>
                        <a:ea typeface="Times New Roman"/>
                      </a:endParaRPr>
                    </a:p>
                  </a:txBody>
                  <a:tcPr marL="28809" marR="28809" marT="0" marB="0">
                    <a:solidFill>
                      <a:schemeClr val="bg1">
                        <a:lumMod val="65000"/>
                      </a:schemeClr>
                    </a:solidFill>
                  </a:tcPr>
                </a:tc>
                <a:tc>
                  <a:txBody>
                    <a:bodyPr/>
                    <a:lstStyle/>
                    <a:p>
                      <a:pPr marL="0" marR="0" indent="36195" algn="ctr">
                        <a:lnSpc>
                          <a:spcPct val="115000"/>
                        </a:lnSpc>
                        <a:spcBef>
                          <a:spcPts val="0"/>
                        </a:spcBef>
                        <a:spcAft>
                          <a:spcPts val="0"/>
                        </a:spcAft>
                      </a:pPr>
                      <a:r>
                        <a:rPr lang="en-US" sz="1800" dirty="0"/>
                        <a:t>Learning </a:t>
                      </a:r>
                      <a:r>
                        <a:rPr lang="en-US" sz="1800" dirty="0" smtClean="0"/>
                        <a:t>outcome</a:t>
                      </a:r>
                      <a:endParaRPr lang="en-US" sz="1800" dirty="0">
                        <a:latin typeface="Times New Roman"/>
                        <a:ea typeface="Times New Roman"/>
                      </a:endParaRPr>
                    </a:p>
                  </a:txBody>
                  <a:tcPr marL="28809" marR="28809" marT="0" marB="0">
                    <a:solidFill>
                      <a:schemeClr val="bg2">
                        <a:lumMod val="75000"/>
                      </a:schemeClr>
                    </a:solidFill>
                  </a:tcPr>
                </a:tc>
                <a:tc>
                  <a:txBody>
                    <a:bodyPr/>
                    <a:lstStyle/>
                    <a:p>
                      <a:pPr marL="0" marR="0" indent="36195" algn="ctr">
                        <a:lnSpc>
                          <a:spcPct val="115000"/>
                        </a:lnSpc>
                        <a:spcBef>
                          <a:spcPts val="0"/>
                        </a:spcBef>
                        <a:spcAft>
                          <a:spcPts val="0"/>
                        </a:spcAft>
                      </a:pPr>
                      <a:r>
                        <a:rPr lang="en-US" sz="1800" dirty="0"/>
                        <a:t>Learning outcome Assessment Procedure</a:t>
                      </a:r>
                      <a:endParaRPr lang="en-US" sz="1800" dirty="0">
                        <a:latin typeface="Times New Roman"/>
                        <a:ea typeface="Times New Roman"/>
                      </a:endParaRPr>
                    </a:p>
                  </a:txBody>
                  <a:tcPr marL="28809" marR="28809" marT="0" marB="0">
                    <a:solidFill>
                      <a:schemeClr val="accent2">
                        <a:lumMod val="40000"/>
                        <a:lumOff val="60000"/>
                      </a:schemeClr>
                    </a:solidFill>
                  </a:tcPr>
                </a:tc>
                <a:tc>
                  <a:txBody>
                    <a:bodyPr/>
                    <a:lstStyle/>
                    <a:p>
                      <a:pPr marL="0" marR="0" indent="36195" algn="ctr">
                        <a:lnSpc>
                          <a:spcPct val="115000"/>
                        </a:lnSpc>
                        <a:spcBef>
                          <a:spcPts val="0"/>
                        </a:spcBef>
                        <a:spcAft>
                          <a:spcPts val="800"/>
                        </a:spcAft>
                      </a:pPr>
                      <a:r>
                        <a:rPr lang="en-US" sz="1800" dirty="0"/>
                        <a:t>Learning outcome achieved</a:t>
                      </a:r>
                      <a:endParaRPr lang="en-US" sz="1800" dirty="0">
                        <a:latin typeface="Times New Roman"/>
                        <a:ea typeface="Times New Roman"/>
                      </a:endParaRPr>
                    </a:p>
                  </a:txBody>
                  <a:tcPr marL="28809" marR="28809" marT="0" marB="0">
                    <a:solidFill>
                      <a:schemeClr val="accent4">
                        <a:lumMod val="60000"/>
                        <a:lumOff val="40000"/>
                      </a:schemeClr>
                    </a:solidFill>
                  </a:tcPr>
                </a:tc>
              </a:tr>
              <a:tr h="1644735">
                <a:tc>
                  <a:txBody>
                    <a:bodyPr/>
                    <a:lstStyle/>
                    <a:p>
                      <a:pPr marL="0" marR="0" indent="0">
                        <a:lnSpc>
                          <a:spcPct val="115000"/>
                        </a:lnSpc>
                        <a:spcBef>
                          <a:spcPts val="400"/>
                        </a:spcBef>
                        <a:spcAft>
                          <a:spcPts val="0"/>
                        </a:spcAft>
                      </a:pPr>
                      <a:endParaRPr lang="en-US" sz="1600" dirty="0"/>
                    </a:p>
                    <a:p>
                      <a:pPr marL="0" marR="0" indent="0">
                        <a:lnSpc>
                          <a:spcPct val="115000"/>
                        </a:lnSpc>
                        <a:spcBef>
                          <a:spcPts val="0"/>
                        </a:spcBef>
                        <a:spcAft>
                          <a:spcPts val="0"/>
                        </a:spcAft>
                      </a:pPr>
                      <a:endParaRPr lang="en-US" sz="1600" dirty="0" smtClean="0"/>
                    </a:p>
                    <a:p>
                      <a:pPr marL="0" marR="0" indent="0">
                        <a:lnSpc>
                          <a:spcPct val="115000"/>
                        </a:lnSpc>
                        <a:spcBef>
                          <a:spcPts val="0"/>
                        </a:spcBef>
                        <a:spcAft>
                          <a:spcPts val="0"/>
                        </a:spcAft>
                      </a:pPr>
                      <a:r>
                        <a:rPr lang="en-US" sz="1600" dirty="0" smtClean="0"/>
                        <a:t>  BLIS</a:t>
                      </a:r>
                      <a:endParaRPr lang="en-US" sz="1600" dirty="0">
                        <a:latin typeface="Times New Roman"/>
                        <a:ea typeface="Times New Roman"/>
                      </a:endParaRPr>
                    </a:p>
                  </a:txBody>
                  <a:tcPr marL="28809" marR="28809" marT="0" marB="0">
                    <a:solidFill>
                      <a:schemeClr val="bg1">
                        <a:lumMod val="65000"/>
                      </a:schemeClr>
                    </a:solidFill>
                  </a:tcPr>
                </a:tc>
                <a:tc>
                  <a:txBody>
                    <a:bodyPr/>
                    <a:lstStyle/>
                    <a:p>
                      <a:pPr marL="177800" marR="0" indent="-142875" algn="just">
                        <a:lnSpc>
                          <a:spcPct val="115000"/>
                        </a:lnSpc>
                        <a:spcBef>
                          <a:spcPts val="0"/>
                        </a:spcBef>
                        <a:spcAft>
                          <a:spcPts val="0"/>
                        </a:spcAft>
                        <a:buFont typeface="Arial" pitchFamily="34" charset="0"/>
                        <a:buChar char="•"/>
                      </a:pPr>
                      <a:r>
                        <a:rPr lang="en-US" sz="1600" dirty="0" smtClean="0"/>
                        <a:t> Understand Library and Information Systems.</a:t>
                      </a:r>
                    </a:p>
                    <a:p>
                      <a:pPr marL="177800" marR="0" indent="-142875" algn="just">
                        <a:lnSpc>
                          <a:spcPct val="115000"/>
                        </a:lnSpc>
                        <a:spcBef>
                          <a:spcPts val="0"/>
                        </a:spcBef>
                        <a:spcAft>
                          <a:spcPts val="0"/>
                        </a:spcAft>
                        <a:buFont typeface="Arial" pitchFamily="34" charset="0"/>
                        <a:buChar char="•"/>
                      </a:pPr>
                      <a:r>
                        <a:rPr lang="en-US" sz="1600" baseline="0" dirty="0" smtClean="0"/>
                        <a:t> </a:t>
                      </a:r>
                      <a:r>
                        <a:rPr lang="en-US" sz="1600" dirty="0" smtClean="0"/>
                        <a:t>Equipped </a:t>
                      </a:r>
                      <a:r>
                        <a:rPr lang="en-US" sz="1600" dirty="0"/>
                        <a:t>with </a:t>
                      </a:r>
                      <a:r>
                        <a:rPr lang="en-US" sz="1600" dirty="0" smtClean="0"/>
                        <a:t>skills </a:t>
                      </a:r>
                      <a:r>
                        <a:rPr lang="en-US" sz="1600" dirty="0"/>
                        <a:t>to manage </a:t>
                      </a:r>
                      <a:r>
                        <a:rPr lang="en-US" sz="1600" dirty="0" smtClean="0"/>
                        <a:t>computerized libraries</a:t>
                      </a:r>
                    </a:p>
                  </a:txBody>
                  <a:tcPr marL="28809" marR="28809" marT="0" marB="0">
                    <a:solidFill>
                      <a:schemeClr val="bg2">
                        <a:lumMod val="75000"/>
                      </a:schemeClr>
                    </a:solidFill>
                  </a:tcPr>
                </a:tc>
                <a:tc rowSpan="3">
                  <a:txBody>
                    <a:bodyPr/>
                    <a:lstStyle/>
                    <a:p>
                      <a:pPr marL="0" marR="0" indent="36195" algn="just">
                        <a:lnSpc>
                          <a:spcPct val="115000"/>
                        </a:lnSpc>
                        <a:spcBef>
                          <a:spcPts val="0"/>
                        </a:spcBef>
                        <a:spcAft>
                          <a:spcPts val="0"/>
                        </a:spcAft>
                      </a:pPr>
                      <a:r>
                        <a:rPr lang="en-US" sz="1800" dirty="0" smtClean="0"/>
                        <a:t>The </a:t>
                      </a:r>
                      <a:r>
                        <a:rPr lang="en-US" sz="1800" dirty="0"/>
                        <a:t>learning outcome assess by different process like</a:t>
                      </a:r>
                    </a:p>
                    <a:p>
                      <a:pPr marL="342900" marR="0" lvl="0" indent="-165100">
                        <a:lnSpc>
                          <a:spcPct val="115000"/>
                        </a:lnSpc>
                        <a:spcBef>
                          <a:spcPts val="0"/>
                        </a:spcBef>
                        <a:spcAft>
                          <a:spcPts val="0"/>
                        </a:spcAft>
                        <a:buFont typeface="Symbol"/>
                        <a:buChar char=""/>
                      </a:pPr>
                      <a:r>
                        <a:rPr lang="en-US" sz="1800" dirty="0"/>
                        <a:t>Unit Test,</a:t>
                      </a:r>
                    </a:p>
                    <a:p>
                      <a:pPr marL="342900" marR="0" lvl="0" indent="-165100">
                        <a:lnSpc>
                          <a:spcPct val="115000"/>
                        </a:lnSpc>
                        <a:spcBef>
                          <a:spcPts val="0"/>
                        </a:spcBef>
                        <a:spcAft>
                          <a:spcPts val="0"/>
                        </a:spcAft>
                        <a:buFont typeface="Symbol"/>
                        <a:buChar char=""/>
                      </a:pPr>
                      <a:r>
                        <a:rPr lang="en-US" sz="1800" dirty="0"/>
                        <a:t>Seminar presentation</a:t>
                      </a:r>
                    </a:p>
                    <a:p>
                      <a:pPr marL="342900" marR="0" lvl="0" indent="-165100">
                        <a:lnSpc>
                          <a:spcPct val="115000"/>
                        </a:lnSpc>
                        <a:spcBef>
                          <a:spcPts val="0"/>
                        </a:spcBef>
                        <a:spcAft>
                          <a:spcPts val="0"/>
                        </a:spcAft>
                        <a:buFont typeface="Symbol"/>
                        <a:buChar char=""/>
                      </a:pPr>
                      <a:r>
                        <a:rPr lang="en-US" sz="1800" dirty="0"/>
                        <a:t>Academic Activities</a:t>
                      </a:r>
                    </a:p>
                    <a:p>
                      <a:pPr marL="342900" marR="0" lvl="0" indent="-165100">
                        <a:lnSpc>
                          <a:spcPct val="115000"/>
                        </a:lnSpc>
                        <a:spcBef>
                          <a:spcPts val="0"/>
                        </a:spcBef>
                        <a:spcAft>
                          <a:spcPts val="0"/>
                        </a:spcAft>
                        <a:buFont typeface="Symbol"/>
                        <a:buChar char=""/>
                      </a:pPr>
                      <a:r>
                        <a:rPr lang="en-US" sz="1800" dirty="0"/>
                        <a:t>Examination</a:t>
                      </a:r>
                    </a:p>
                    <a:p>
                      <a:pPr marL="342900" marR="0" lvl="0" indent="-165100">
                        <a:lnSpc>
                          <a:spcPct val="115000"/>
                        </a:lnSpc>
                        <a:spcBef>
                          <a:spcPts val="0"/>
                        </a:spcBef>
                        <a:spcAft>
                          <a:spcPts val="0"/>
                        </a:spcAft>
                        <a:buFont typeface="Symbol"/>
                        <a:buChar char=""/>
                      </a:pPr>
                      <a:r>
                        <a:rPr lang="en-US" sz="1800" dirty="0"/>
                        <a:t>Teacher’s observation</a:t>
                      </a:r>
                    </a:p>
                    <a:p>
                      <a:pPr marL="342900" marR="0" lvl="0" indent="-165100">
                        <a:lnSpc>
                          <a:spcPct val="115000"/>
                        </a:lnSpc>
                        <a:spcBef>
                          <a:spcPts val="0"/>
                        </a:spcBef>
                        <a:spcAft>
                          <a:spcPts val="0"/>
                        </a:spcAft>
                        <a:buFont typeface="Symbol"/>
                        <a:buChar char=""/>
                      </a:pPr>
                      <a:r>
                        <a:rPr lang="en-US" sz="1800" dirty="0"/>
                        <a:t>Observations of HOD and external examiners</a:t>
                      </a:r>
                      <a:endParaRPr lang="en-US" sz="1600" dirty="0">
                        <a:latin typeface="Times New Roman"/>
                        <a:ea typeface="Times New Roman"/>
                      </a:endParaRPr>
                    </a:p>
                  </a:txBody>
                  <a:tcPr marL="28809" marR="28809" marT="0" marB="0">
                    <a:solidFill>
                      <a:schemeClr val="accent2">
                        <a:lumMod val="40000"/>
                        <a:lumOff val="60000"/>
                      </a:schemeClr>
                    </a:solidFill>
                  </a:tcPr>
                </a:tc>
                <a:tc rowSpan="3">
                  <a:txBody>
                    <a:bodyPr/>
                    <a:lstStyle/>
                    <a:p>
                      <a:pPr marL="0" marR="0" indent="36195" algn="just">
                        <a:lnSpc>
                          <a:spcPct val="115000"/>
                        </a:lnSpc>
                        <a:spcBef>
                          <a:spcPts val="0"/>
                        </a:spcBef>
                        <a:spcAft>
                          <a:spcPts val="800"/>
                        </a:spcAft>
                      </a:pPr>
                      <a:r>
                        <a:rPr lang="en-US" sz="1800" dirty="0" smtClean="0"/>
                        <a:t>After </a:t>
                      </a:r>
                      <a:r>
                        <a:rPr lang="en-US" sz="1800" dirty="0"/>
                        <a:t>the assessment the assessment committee members are enucleated the 90% learning outcomes are achieved.</a:t>
                      </a:r>
                      <a:endParaRPr lang="en-US" sz="1800" dirty="0">
                        <a:latin typeface="Times New Roman"/>
                        <a:ea typeface="Times New Roman"/>
                      </a:endParaRPr>
                    </a:p>
                  </a:txBody>
                  <a:tcPr marL="28809" marR="28809" marT="0" marB="0">
                    <a:solidFill>
                      <a:schemeClr val="accent4">
                        <a:lumMod val="60000"/>
                        <a:lumOff val="40000"/>
                      </a:schemeClr>
                    </a:solidFill>
                  </a:tcPr>
                </a:tc>
              </a:tr>
              <a:tr h="1394714">
                <a:tc>
                  <a:txBody>
                    <a:bodyPr/>
                    <a:lstStyle/>
                    <a:p>
                      <a:pPr marL="0" marR="0" indent="0">
                        <a:lnSpc>
                          <a:spcPct val="115000"/>
                        </a:lnSpc>
                        <a:spcBef>
                          <a:spcPts val="400"/>
                        </a:spcBef>
                        <a:spcAft>
                          <a:spcPts val="0"/>
                        </a:spcAft>
                      </a:pPr>
                      <a:endParaRPr lang="en-US" sz="1600" dirty="0"/>
                    </a:p>
                    <a:p>
                      <a:pPr marL="0" marR="0" indent="0">
                        <a:lnSpc>
                          <a:spcPct val="115000"/>
                        </a:lnSpc>
                        <a:spcBef>
                          <a:spcPts val="0"/>
                        </a:spcBef>
                        <a:spcAft>
                          <a:spcPts val="0"/>
                        </a:spcAft>
                      </a:pPr>
                      <a:endParaRPr lang="en-US" sz="1600" dirty="0" smtClean="0"/>
                    </a:p>
                    <a:p>
                      <a:pPr marL="0" marR="0" indent="0">
                        <a:lnSpc>
                          <a:spcPct val="115000"/>
                        </a:lnSpc>
                        <a:spcBef>
                          <a:spcPts val="0"/>
                        </a:spcBef>
                        <a:spcAft>
                          <a:spcPts val="0"/>
                        </a:spcAft>
                      </a:pPr>
                      <a:r>
                        <a:rPr lang="en-US" sz="1600" dirty="0" smtClean="0"/>
                        <a:t>  MLIS</a:t>
                      </a:r>
                      <a:endParaRPr lang="en-US" sz="1600" dirty="0">
                        <a:latin typeface="Times New Roman"/>
                        <a:ea typeface="Times New Roman"/>
                      </a:endParaRPr>
                    </a:p>
                  </a:txBody>
                  <a:tcPr marL="28809" marR="28809" marT="0" marB="0">
                    <a:solidFill>
                      <a:schemeClr val="bg1">
                        <a:lumMod val="65000"/>
                      </a:schemeClr>
                    </a:solidFill>
                  </a:tcPr>
                </a:tc>
                <a:tc>
                  <a:txBody>
                    <a:bodyPr/>
                    <a:lstStyle/>
                    <a:p>
                      <a:pPr marL="177800" marR="0" indent="-177800" algn="just">
                        <a:lnSpc>
                          <a:spcPct val="115000"/>
                        </a:lnSpc>
                        <a:spcBef>
                          <a:spcPts val="0"/>
                        </a:spcBef>
                        <a:spcAft>
                          <a:spcPts val="0"/>
                        </a:spcAft>
                        <a:buFont typeface="Arial" pitchFamily="34" charset="0"/>
                        <a:buChar char="•"/>
                      </a:pPr>
                      <a:r>
                        <a:rPr lang="en-US" sz="1600" dirty="0" smtClean="0"/>
                        <a:t>Manage </a:t>
                      </a:r>
                      <a:r>
                        <a:rPr lang="en-US" sz="1600" dirty="0"/>
                        <a:t>the libraries in the ICT environment</a:t>
                      </a:r>
                      <a:r>
                        <a:rPr lang="en-US" sz="1600" dirty="0" smtClean="0"/>
                        <a:t>.</a:t>
                      </a:r>
                    </a:p>
                    <a:p>
                      <a:pPr marL="177800" marR="0" indent="-177800" algn="just">
                        <a:lnSpc>
                          <a:spcPct val="115000"/>
                        </a:lnSpc>
                        <a:spcBef>
                          <a:spcPts val="0"/>
                        </a:spcBef>
                        <a:spcAft>
                          <a:spcPts val="0"/>
                        </a:spcAft>
                        <a:buFont typeface="Arial" pitchFamily="34" charset="0"/>
                        <a:buChar char="•"/>
                      </a:pPr>
                      <a:r>
                        <a:rPr lang="en-US" sz="1600" dirty="0" smtClean="0"/>
                        <a:t>Able </a:t>
                      </a:r>
                      <a:r>
                        <a:rPr lang="en-US" sz="1600" dirty="0"/>
                        <a:t>to scientifically communicate the research results with </a:t>
                      </a:r>
                      <a:r>
                        <a:rPr lang="en-US" sz="1600" dirty="0" smtClean="0"/>
                        <a:t>the peers</a:t>
                      </a:r>
                      <a:r>
                        <a:rPr lang="en-US" sz="1600" dirty="0"/>
                        <a:t>.</a:t>
                      </a:r>
                      <a:endParaRPr lang="en-US" sz="1600" dirty="0">
                        <a:latin typeface="Times New Roman"/>
                        <a:ea typeface="Times New Roman"/>
                      </a:endParaRPr>
                    </a:p>
                  </a:txBody>
                  <a:tcPr marL="28809" marR="28809" marT="0" marB="0">
                    <a:solidFill>
                      <a:schemeClr val="bg2">
                        <a:lumMod val="75000"/>
                      </a:schemeClr>
                    </a:solidFill>
                  </a:tcPr>
                </a:tc>
                <a:tc vMerge="1">
                  <a:txBody>
                    <a:bodyPr/>
                    <a:lstStyle/>
                    <a:p>
                      <a:pPr marL="0" marR="0" indent="36195" algn="just">
                        <a:lnSpc>
                          <a:spcPct val="115000"/>
                        </a:lnSpc>
                        <a:spcBef>
                          <a:spcPts val="0"/>
                        </a:spcBef>
                        <a:spcAft>
                          <a:spcPts val="0"/>
                        </a:spcAft>
                      </a:pPr>
                      <a:endParaRPr lang="en-US" sz="1050" dirty="0">
                        <a:latin typeface="Times New Roman"/>
                        <a:ea typeface="Times New Roman"/>
                      </a:endParaRPr>
                    </a:p>
                  </a:txBody>
                  <a:tcPr marL="28809" marR="28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36195" algn="just">
                        <a:lnSpc>
                          <a:spcPct val="115000"/>
                        </a:lnSpc>
                        <a:spcBef>
                          <a:spcPts val="0"/>
                        </a:spcBef>
                        <a:spcAft>
                          <a:spcPts val="800"/>
                        </a:spcAft>
                      </a:pPr>
                      <a:endParaRPr lang="en-US" sz="1050" dirty="0">
                        <a:latin typeface="Times New Roman"/>
                        <a:ea typeface="Times New Roman"/>
                      </a:endParaRPr>
                    </a:p>
                  </a:txBody>
                  <a:tcPr marL="28809" marR="28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974">
                <a:tc>
                  <a:txBody>
                    <a:bodyPr/>
                    <a:lstStyle/>
                    <a:p>
                      <a:pPr marL="0" marR="0" indent="0">
                        <a:lnSpc>
                          <a:spcPct val="115000"/>
                        </a:lnSpc>
                        <a:spcBef>
                          <a:spcPts val="400"/>
                        </a:spcBef>
                        <a:spcAft>
                          <a:spcPts val="0"/>
                        </a:spcAft>
                      </a:pPr>
                      <a:endParaRPr lang="en-US" sz="1600" dirty="0"/>
                    </a:p>
                    <a:p>
                      <a:pPr marL="0" marR="0" indent="0">
                        <a:lnSpc>
                          <a:spcPct val="115000"/>
                        </a:lnSpc>
                        <a:spcBef>
                          <a:spcPts val="0"/>
                        </a:spcBef>
                        <a:spcAft>
                          <a:spcPts val="0"/>
                        </a:spcAft>
                      </a:pPr>
                      <a:endParaRPr lang="en-US" sz="1600" dirty="0" smtClean="0"/>
                    </a:p>
                    <a:p>
                      <a:pPr marL="0" marR="0" indent="0">
                        <a:lnSpc>
                          <a:spcPct val="115000"/>
                        </a:lnSpc>
                        <a:spcBef>
                          <a:spcPts val="0"/>
                        </a:spcBef>
                        <a:spcAft>
                          <a:spcPts val="0"/>
                        </a:spcAft>
                      </a:pPr>
                      <a:r>
                        <a:rPr lang="en-US" sz="1600" dirty="0" smtClean="0"/>
                        <a:t> M </a:t>
                      </a:r>
                      <a:r>
                        <a:rPr lang="en-US" sz="1600" dirty="0"/>
                        <a:t>Phil</a:t>
                      </a:r>
                      <a:endParaRPr lang="en-US" sz="1600" dirty="0">
                        <a:latin typeface="Times New Roman"/>
                        <a:ea typeface="Times New Roman"/>
                      </a:endParaRPr>
                    </a:p>
                  </a:txBody>
                  <a:tcPr marL="28809" marR="28809" marT="0" marB="0">
                    <a:solidFill>
                      <a:schemeClr val="bg1">
                        <a:lumMod val="65000"/>
                      </a:schemeClr>
                    </a:solidFill>
                  </a:tcPr>
                </a:tc>
                <a:tc>
                  <a:txBody>
                    <a:bodyPr/>
                    <a:lstStyle/>
                    <a:p>
                      <a:pPr marL="228600" marR="0" indent="-228600" algn="just">
                        <a:lnSpc>
                          <a:spcPct val="115000"/>
                        </a:lnSpc>
                        <a:spcBef>
                          <a:spcPts val="0"/>
                        </a:spcBef>
                        <a:spcAft>
                          <a:spcPts val="0"/>
                        </a:spcAft>
                        <a:buFont typeface="Arial" pitchFamily="34" charset="0"/>
                        <a:buChar char="•"/>
                      </a:pPr>
                      <a:r>
                        <a:rPr lang="en-US" sz="1600" dirty="0" smtClean="0"/>
                        <a:t> Manage the libraries of the 21st century in a digital environment. </a:t>
                      </a:r>
                    </a:p>
                    <a:p>
                      <a:pPr marL="228600" marR="0" indent="-228600" algn="just">
                        <a:lnSpc>
                          <a:spcPct val="115000"/>
                        </a:lnSpc>
                        <a:spcBef>
                          <a:spcPts val="0"/>
                        </a:spcBef>
                        <a:spcAft>
                          <a:spcPts val="0"/>
                        </a:spcAft>
                        <a:buFont typeface="Arial" pitchFamily="34" charset="0"/>
                        <a:buChar char="•"/>
                      </a:pPr>
                      <a:r>
                        <a:rPr lang="en-US" sz="1600" dirty="0" smtClean="0"/>
                        <a:t>Inculcated </a:t>
                      </a:r>
                      <a:r>
                        <a:rPr lang="en-US" sz="1600" dirty="0"/>
                        <a:t>with the ethics of research, statistical tools and </a:t>
                      </a:r>
                      <a:r>
                        <a:rPr lang="en-US" sz="1600" dirty="0" smtClean="0"/>
                        <a:t>techniques.</a:t>
                      </a:r>
                      <a:endParaRPr lang="en-US" sz="1600" dirty="0">
                        <a:latin typeface="Times New Roman"/>
                        <a:ea typeface="Times New Roman"/>
                      </a:endParaRPr>
                    </a:p>
                  </a:txBody>
                  <a:tcPr marL="28809" marR="28809" marT="0" marB="0">
                    <a:solidFill>
                      <a:schemeClr val="bg2">
                        <a:lumMod val="75000"/>
                      </a:schemeClr>
                    </a:solidFill>
                  </a:tcPr>
                </a:tc>
                <a:tc vMerge="1">
                  <a:txBody>
                    <a:bodyPr/>
                    <a:lstStyle/>
                    <a:p>
                      <a:pPr marL="0" marR="0" indent="36195" algn="just">
                        <a:lnSpc>
                          <a:spcPct val="115000"/>
                        </a:lnSpc>
                        <a:spcBef>
                          <a:spcPts val="0"/>
                        </a:spcBef>
                        <a:spcAft>
                          <a:spcPts val="0"/>
                        </a:spcAft>
                      </a:pPr>
                      <a:endParaRPr lang="en-US" sz="1050" dirty="0">
                        <a:latin typeface="Times New Roman"/>
                        <a:ea typeface="Times New Roman"/>
                      </a:endParaRPr>
                    </a:p>
                  </a:txBody>
                  <a:tcPr marL="28809" marR="28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36195" algn="just">
                        <a:lnSpc>
                          <a:spcPct val="115000"/>
                        </a:lnSpc>
                        <a:spcBef>
                          <a:spcPts val="0"/>
                        </a:spcBef>
                        <a:spcAft>
                          <a:spcPts val="800"/>
                        </a:spcAft>
                      </a:pPr>
                      <a:endParaRPr lang="en-US" sz="1050" dirty="0">
                        <a:latin typeface="Times New Roman"/>
                        <a:ea typeface="Times New Roman"/>
                      </a:endParaRPr>
                    </a:p>
                  </a:txBody>
                  <a:tcPr marL="28809" marR="28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D3D09D60-F855-48E6-AE6A-5445239F80E5}" type="datetime1">
              <a:rPr lang="en-IN" smtClean="0"/>
              <a:pPr/>
              <a:t>19-01-2014</a:t>
            </a:fld>
            <a:endParaRPr lang="en-IN"/>
          </a:p>
        </p:txBody>
      </p:sp>
      <p:sp>
        <p:nvSpPr>
          <p:cNvPr id="6" name="Footer Placeholder 5"/>
          <p:cNvSpPr>
            <a:spLocks noGrp="1"/>
          </p:cNvSpPr>
          <p:nvPr>
            <p:ph type="ftr" sz="quarter" idx="11"/>
          </p:nvPr>
        </p:nvSpPr>
        <p:spPr>
          <a:xfrm>
            <a:off x="3124200" y="6445250"/>
            <a:ext cx="2895600" cy="365125"/>
          </a:xfrm>
        </p:spPr>
        <p:txBody>
          <a:bodyPr/>
          <a:lstStyle/>
          <a:p>
            <a:r>
              <a:rPr lang="en-US" smtClean="0"/>
              <a:t>Presentation  for NACC Peer Team</a:t>
            </a:r>
            <a:endParaRPr lang="en-IN" dirty="0"/>
          </a:p>
        </p:txBody>
      </p:sp>
      <p:sp>
        <p:nvSpPr>
          <p:cNvPr id="7" name="Slide Number Placeholder 6"/>
          <p:cNvSpPr>
            <a:spLocks noGrp="1"/>
          </p:cNvSpPr>
          <p:nvPr>
            <p:ph type="sldNum" sz="quarter" idx="12"/>
          </p:nvPr>
        </p:nvSpPr>
        <p:spPr/>
        <p:txBody>
          <a:bodyPr/>
          <a:lstStyle/>
          <a:p>
            <a:fld id="{E9DE5B1C-E3FF-47CF-80A2-7860F7171BA8}" type="slidenum">
              <a:rPr lang="en-IN" smtClean="0"/>
              <a:pPr/>
              <a:t>18</a:t>
            </a:fld>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96242" y="228600"/>
            <a:ext cx="7976258" cy="838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Research, Consultancy and Extension </a:t>
            </a:r>
            <a:endParaRPr lang="en-US" sz="3600" dirty="0">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406400" y="1587499"/>
          <a:ext cx="8229600" cy="4390547"/>
        </p:xfrm>
        <a:graphic>
          <a:graphicData uri="http://schemas.openxmlformats.org/drawingml/2006/table">
            <a:tbl>
              <a:tblPr>
                <a:tableStyleId>{2D5ABB26-0587-4C30-8999-92F81FD0307C}</a:tableStyleId>
              </a:tblPr>
              <a:tblGrid>
                <a:gridCol w="2328837"/>
                <a:gridCol w="5900763"/>
              </a:tblGrid>
              <a:tr h="627221">
                <a:tc gridSpan="2">
                  <a:txBody>
                    <a:bodyPr/>
                    <a:lstStyle/>
                    <a:p>
                      <a:pPr marL="0" marR="0" indent="0" algn="ctr">
                        <a:lnSpc>
                          <a:spcPct val="115000"/>
                        </a:lnSpc>
                        <a:spcBef>
                          <a:spcPts val="400"/>
                        </a:spcBef>
                        <a:spcAft>
                          <a:spcPts val="800"/>
                        </a:spcAft>
                      </a:pPr>
                      <a:r>
                        <a:rPr lang="en-US" sz="2000" dirty="0" smtClean="0"/>
                        <a:t>Year</a:t>
                      </a:r>
                      <a:r>
                        <a:rPr lang="en-US" sz="2000" baseline="0" dirty="0" smtClean="0"/>
                        <a:t> Wise Dissertation of M. </a:t>
                      </a:r>
                      <a:r>
                        <a:rPr lang="en-US" sz="2000" dirty="0" smtClean="0"/>
                        <a:t>Phil</a:t>
                      </a:r>
                      <a:endParaRPr lang="en-US" sz="2000" b="1" dirty="0">
                        <a:solidFill>
                          <a:schemeClr val="tx1"/>
                        </a:solidFill>
                        <a:latin typeface="Times New Roman" pitchFamily="18" charset="0"/>
                        <a:ea typeface="Times New Roman"/>
                        <a:cs typeface="Times New Roman" pitchFamily="18" charset="0"/>
                      </a:endParaRPr>
                    </a:p>
                  </a:txBody>
                  <a:tcPr marL="68580" marR="68580" marT="0" marB="0">
                    <a:solidFill>
                      <a:schemeClr val="bg1"/>
                    </a:solidFill>
                  </a:tcPr>
                </a:tc>
                <a:tc hMerge="1">
                  <a:txBody>
                    <a:bodyPr/>
                    <a:lstStyle/>
                    <a:p>
                      <a:pPr marL="0" marR="0" indent="0">
                        <a:lnSpc>
                          <a:spcPct val="115000"/>
                        </a:lnSpc>
                        <a:spcBef>
                          <a:spcPts val="400"/>
                        </a:spcBef>
                        <a:spcAft>
                          <a:spcPts val="800"/>
                        </a:spcAft>
                      </a:pP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221">
                <a:tc>
                  <a:txBody>
                    <a:bodyPr/>
                    <a:lstStyle/>
                    <a:p>
                      <a:pPr marL="0" marR="0" indent="0" algn="ctr">
                        <a:lnSpc>
                          <a:spcPct val="115000"/>
                        </a:lnSpc>
                        <a:spcBef>
                          <a:spcPts val="400"/>
                        </a:spcBef>
                        <a:spcAft>
                          <a:spcPts val="800"/>
                        </a:spcAft>
                      </a:pPr>
                      <a:r>
                        <a:rPr lang="en-US" sz="2000" dirty="0" smtClean="0"/>
                        <a:t>Year</a:t>
                      </a:r>
                      <a:endParaRPr lang="en-US" sz="2000" b="1" dirty="0">
                        <a:solidFill>
                          <a:schemeClr val="tx1"/>
                        </a:solidFill>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nSpc>
                          <a:spcPct val="115000"/>
                        </a:lnSpc>
                        <a:spcBef>
                          <a:spcPts val="400"/>
                        </a:spcBef>
                        <a:spcAft>
                          <a:spcPts val="800"/>
                        </a:spcAft>
                      </a:pPr>
                      <a:r>
                        <a:rPr lang="en-US" sz="2000" dirty="0" smtClean="0"/>
                        <a:t>Number of M</a:t>
                      </a:r>
                      <a:r>
                        <a:rPr lang="en-US" sz="2000" dirty="0"/>
                        <a:t>. Phil. </a:t>
                      </a:r>
                      <a:r>
                        <a:rPr lang="en-US" sz="2000" dirty="0" smtClean="0"/>
                        <a:t>Dissertation awarded </a:t>
                      </a:r>
                      <a:endParaRPr lang="en-US" sz="2000" b="1" dirty="0">
                        <a:solidFill>
                          <a:schemeClr val="tx1"/>
                        </a:solidFill>
                        <a:latin typeface="Times New Roman" pitchFamily="18" charset="0"/>
                        <a:ea typeface="Times New Roman"/>
                        <a:cs typeface="Times New Roman" pitchFamily="18" charset="0"/>
                      </a:endParaRPr>
                    </a:p>
                  </a:txBody>
                  <a:tcPr marL="68580" marR="68580" marT="0" marB="0">
                    <a:solidFill>
                      <a:schemeClr val="bg1"/>
                    </a:solidFill>
                  </a:tcPr>
                </a:tc>
              </a:tr>
              <a:tr h="627221">
                <a:tc>
                  <a:txBody>
                    <a:bodyPr/>
                    <a:lstStyle/>
                    <a:p>
                      <a:pPr marL="0" marR="0" indent="0">
                        <a:lnSpc>
                          <a:spcPct val="115000"/>
                        </a:lnSpc>
                        <a:spcBef>
                          <a:spcPts val="400"/>
                        </a:spcBef>
                        <a:spcAft>
                          <a:spcPts val="800"/>
                        </a:spcAft>
                      </a:pPr>
                      <a:r>
                        <a:rPr lang="en-US" sz="2000" dirty="0" smtClean="0"/>
                        <a:t>2009-10</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ctr">
                        <a:lnSpc>
                          <a:spcPct val="115000"/>
                        </a:lnSpc>
                        <a:spcBef>
                          <a:spcPts val="400"/>
                        </a:spcBef>
                        <a:spcAft>
                          <a:spcPts val="800"/>
                        </a:spcAft>
                      </a:pPr>
                      <a:r>
                        <a:rPr lang="en-US" sz="2000" dirty="0" smtClean="0"/>
                        <a:t>18</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r>
              <a:tr h="627221">
                <a:tc>
                  <a:txBody>
                    <a:bodyPr/>
                    <a:lstStyle/>
                    <a:p>
                      <a:pPr marL="0" marR="0" indent="0">
                        <a:lnSpc>
                          <a:spcPct val="115000"/>
                        </a:lnSpc>
                        <a:spcBef>
                          <a:spcPts val="400"/>
                        </a:spcBef>
                        <a:spcAft>
                          <a:spcPts val="800"/>
                        </a:spcAft>
                      </a:pPr>
                      <a:r>
                        <a:rPr lang="en-US" sz="2000" dirty="0" smtClean="0"/>
                        <a:t>2010-11</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ctr">
                        <a:lnSpc>
                          <a:spcPct val="115000"/>
                        </a:lnSpc>
                        <a:spcBef>
                          <a:spcPts val="400"/>
                        </a:spcBef>
                        <a:spcAft>
                          <a:spcPts val="800"/>
                        </a:spcAft>
                      </a:pPr>
                      <a:r>
                        <a:rPr lang="en-US" sz="2000" dirty="0" smtClean="0"/>
                        <a:t>18</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r>
              <a:tr h="627221">
                <a:tc>
                  <a:txBody>
                    <a:bodyPr/>
                    <a:lstStyle/>
                    <a:p>
                      <a:pPr marL="0" marR="0" indent="0" algn="l" defTabSz="914400" rtl="0" eaLnBrk="1" fontAlgn="auto" latinLnBrk="0" hangingPunct="1">
                        <a:lnSpc>
                          <a:spcPct val="115000"/>
                        </a:lnSpc>
                        <a:spcBef>
                          <a:spcPts val="400"/>
                        </a:spcBef>
                        <a:spcAft>
                          <a:spcPts val="800"/>
                        </a:spcAft>
                        <a:buClrTx/>
                        <a:buSzTx/>
                        <a:buFontTx/>
                        <a:buNone/>
                        <a:tabLst/>
                        <a:defRPr/>
                      </a:pPr>
                      <a:r>
                        <a:rPr lang="en-US" sz="2000" dirty="0" smtClean="0"/>
                        <a:t>2011-12</a:t>
                      </a:r>
                      <a:endParaRPr lang="en-US" sz="2000" dirty="0" smtClean="0">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ctr">
                        <a:lnSpc>
                          <a:spcPct val="115000"/>
                        </a:lnSpc>
                        <a:spcBef>
                          <a:spcPts val="400"/>
                        </a:spcBef>
                        <a:spcAft>
                          <a:spcPts val="800"/>
                        </a:spcAft>
                      </a:pPr>
                      <a:r>
                        <a:rPr lang="en-US" sz="2000" dirty="0" smtClean="0"/>
                        <a:t>08</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r>
              <a:tr h="627221">
                <a:tc>
                  <a:txBody>
                    <a:bodyPr/>
                    <a:lstStyle/>
                    <a:p>
                      <a:pPr marL="0" marR="0" indent="0" algn="l" defTabSz="914400" rtl="0" eaLnBrk="1" fontAlgn="auto" latinLnBrk="0" hangingPunct="1">
                        <a:lnSpc>
                          <a:spcPct val="115000"/>
                        </a:lnSpc>
                        <a:spcBef>
                          <a:spcPts val="400"/>
                        </a:spcBef>
                        <a:spcAft>
                          <a:spcPts val="800"/>
                        </a:spcAft>
                        <a:buClrTx/>
                        <a:buSzTx/>
                        <a:buFontTx/>
                        <a:buNone/>
                        <a:tabLst/>
                        <a:defRPr/>
                      </a:pPr>
                      <a:r>
                        <a:rPr lang="en-US" sz="2000" dirty="0" smtClean="0"/>
                        <a:t>2012-13</a:t>
                      </a:r>
                      <a:endParaRPr lang="en-US" sz="2000" dirty="0" smtClean="0">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ctr">
                        <a:lnSpc>
                          <a:spcPct val="115000"/>
                        </a:lnSpc>
                        <a:spcBef>
                          <a:spcPts val="400"/>
                        </a:spcBef>
                        <a:spcAft>
                          <a:spcPts val="800"/>
                        </a:spcAft>
                      </a:pPr>
                      <a:r>
                        <a:rPr lang="en-US" sz="2000" dirty="0" smtClean="0"/>
                        <a:t>06</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r>
              <a:tr h="627221">
                <a:tc>
                  <a:txBody>
                    <a:bodyPr/>
                    <a:lstStyle/>
                    <a:p>
                      <a:pPr marL="0" marR="0" indent="0" algn="ctr">
                        <a:lnSpc>
                          <a:spcPct val="115000"/>
                        </a:lnSpc>
                        <a:spcBef>
                          <a:spcPts val="400"/>
                        </a:spcBef>
                        <a:spcAft>
                          <a:spcPts val="800"/>
                        </a:spcAft>
                      </a:pPr>
                      <a:r>
                        <a:rPr lang="en-US" sz="2000" dirty="0"/>
                        <a:t>Total</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c>
                  <a:txBody>
                    <a:bodyPr/>
                    <a:lstStyle/>
                    <a:p>
                      <a:pPr marL="0" marR="0" indent="0" algn="ctr">
                        <a:lnSpc>
                          <a:spcPct val="115000"/>
                        </a:lnSpc>
                        <a:spcBef>
                          <a:spcPts val="400"/>
                        </a:spcBef>
                        <a:spcAft>
                          <a:spcPts val="800"/>
                        </a:spcAft>
                      </a:pPr>
                      <a:r>
                        <a:rPr lang="en-US" sz="2000" dirty="0" smtClean="0"/>
                        <a:t>50</a:t>
                      </a:r>
                      <a:endParaRPr lang="en-US" sz="2000" dirty="0">
                        <a:latin typeface="Times New Roman" pitchFamily="18" charset="0"/>
                        <a:ea typeface="Times New Roman"/>
                        <a:cs typeface="Times New Roman" pitchFamily="18" charset="0"/>
                      </a:endParaRPr>
                    </a:p>
                  </a:txBody>
                  <a:tcPr marL="68580" marR="68580" marT="0" marB="0">
                    <a:solidFill>
                      <a:schemeClr val="bg1"/>
                    </a:solidFill>
                  </a:tcPr>
                </a:tc>
              </a:tr>
            </a:tbl>
          </a:graphicData>
        </a:graphic>
      </p:graphicFrame>
      <p:sp>
        <p:nvSpPr>
          <p:cNvPr id="6" name="Date Placeholder 5"/>
          <p:cNvSpPr>
            <a:spLocks noGrp="1"/>
          </p:cNvSpPr>
          <p:nvPr>
            <p:ph type="dt" sz="half" idx="10"/>
          </p:nvPr>
        </p:nvSpPr>
        <p:spPr/>
        <p:txBody>
          <a:bodyPr/>
          <a:lstStyle/>
          <a:p>
            <a:fld id="{49A54264-D1C5-4902-B996-21622BE5DB93}"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19</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365047612"/>
              </p:ext>
            </p:extLst>
          </p:nvPr>
        </p:nvGraphicFramePr>
        <p:xfrm>
          <a:off x="173381" y="457285"/>
          <a:ext cx="7898563" cy="763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 xmlns:p14="http://schemas.microsoft.com/office/powerpoint/2010/main" val="953542839"/>
              </p:ext>
            </p:extLst>
          </p:nvPr>
        </p:nvGraphicFramePr>
        <p:xfrm>
          <a:off x="158044" y="1460501"/>
          <a:ext cx="8750428" cy="4545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e Placeholder 7"/>
          <p:cNvSpPr>
            <a:spLocks noGrp="1"/>
          </p:cNvSpPr>
          <p:nvPr>
            <p:ph type="dt" sz="half" idx="10"/>
          </p:nvPr>
        </p:nvSpPr>
        <p:spPr/>
        <p:txBody>
          <a:bodyPr/>
          <a:lstStyle/>
          <a:p>
            <a:fld id="{12693B28-5755-458D-A383-4FA2314AFFA4}" type="datetime1">
              <a:rPr lang="en-IN" smtClean="0">
                <a:solidFill>
                  <a:schemeClr val="bg1"/>
                </a:solidFill>
              </a:rPr>
              <a:pPr/>
              <a:t>19-01-2014</a:t>
            </a:fld>
            <a:endParaRPr lang="en-IN">
              <a:solidFill>
                <a:schemeClr val="bg1"/>
              </a:solidFill>
            </a:endParaRPr>
          </a:p>
        </p:txBody>
      </p:sp>
      <p:sp>
        <p:nvSpPr>
          <p:cNvPr id="9" name="Footer Placeholder 8"/>
          <p:cNvSpPr>
            <a:spLocks noGrp="1"/>
          </p:cNvSpPr>
          <p:nvPr>
            <p:ph type="ftr" sz="quarter" idx="11"/>
          </p:nvPr>
        </p:nvSpPr>
        <p:spPr/>
        <p:txBody>
          <a:bodyPr/>
          <a:lstStyle/>
          <a:p>
            <a:r>
              <a:rPr lang="en-US" smtClean="0">
                <a:solidFill>
                  <a:schemeClr val="bg1"/>
                </a:solidFill>
              </a:rPr>
              <a:t>Presentation  for NACC Peer Team</a:t>
            </a:r>
            <a:endParaRPr lang="en-IN">
              <a:solidFill>
                <a:schemeClr val="bg1"/>
              </a:solidFill>
            </a:endParaRPr>
          </a:p>
        </p:txBody>
      </p:sp>
      <p:sp>
        <p:nvSpPr>
          <p:cNvPr id="10" name="Slide Number Placeholder 9"/>
          <p:cNvSpPr>
            <a:spLocks noGrp="1"/>
          </p:cNvSpPr>
          <p:nvPr>
            <p:ph type="sldNum" sz="quarter" idx="12"/>
          </p:nvPr>
        </p:nvSpPr>
        <p:spPr/>
        <p:txBody>
          <a:bodyPr/>
          <a:lstStyle/>
          <a:p>
            <a:fld id="{E9DE5B1C-E3FF-47CF-80A2-7860F7171BA8}" type="slidenum">
              <a:rPr lang="en-IN" smtClean="0">
                <a:solidFill>
                  <a:schemeClr val="bg1"/>
                </a:solidFill>
              </a:rPr>
              <a:pPr/>
              <a:t>2</a:t>
            </a:fld>
            <a:endParaRPr lang="en-IN">
              <a:solidFill>
                <a:schemeClr val="bg1"/>
              </a:solidFill>
            </a:endParaRPr>
          </a:p>
        </p:txBody>
      </p:sp>
      <p:sp>
        <p:nvSpPr>
          <p:cNvPr id="11" name="Oval 10"/>
          <p:cNvSpPr/>
          <p:nvPr/>
        </p:nvSpPr>
        <p:spPr>
          <a:xfrm>
            <a:off x="5126634" y="2628901"/>
            <a:ext cx="639166" cy="601066"/>
          </a:xfrm>
          <a:prstGeom prst="ellipse">
            <a:avLst/>
          </a:prstGeom>
          <a:blipFill rotWithShape="0">
            <a:blip r:embed="rId13"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2" name="Group 11"/>
          <p:cNvGrpSpPr/>
          <p:nvPr/>
        </p:nvGrpSpPr>
        <p:grpSpPr>
          <a:xfrm>
            <a:off x="7487572" y="3036497"/>
            <a:ext cx="1821528" cy="277006"/>
            <a:chOff x="5077371" y="1958142"/>
            <a:chExt cx="1821528" cy="277006"/>
          </a:xfrm>
        </p:grpSpPr>
        <p:sp>
          <p:nvSpPr>
            <p:cNvPr id="13" name="Rectangle 12"/>
            <p:cNvSpPr/>
            <p:nvPr/>
          </p:nvSpPr>
          <p:spPr>
            <a:xfrm flipH="1">
              <a:off x="5077371" y="1958142"/>
              <a:ext cx="1656428" cy="2770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42471" y="1958142"/>
              <a:ext cx="1656428" cy="2770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3594" tIns="0" rIns="0" bIns="0" numCol="1" spcCol="1270" anchor="t" anchorCtr="0">
              <a:noAutofit/>
            </a:bodyPr>
            <a:lstStyle/>
            <a:p>
              <a:pPr defTabSz="666750">
                <a:lnSpc>
                  <a:spcPct val="90000"/>
                </a:lnSpc>
                <a:spcBef>
                  <a:spcPct val="0"/>
                </a:spcBef>
                <a:spcAft>
                  <a:spcPct val="35000"/>
                </a:spcAft>
              </a:pPr>
              <a:r>
                <a:rPr lang="en-IN" sz="1500" b="1" i="0" kern="1200" dirty="0" smtClean="0">
                  <a:solidFill>
                    <a:schemeClr val="bg1"/>
                  </a:solidFill>
                  <a:latin typeface="Times New Roman" panose="02020603050405020304" pitchFamily="18" charset="0"/>
                  <a:cs typeface="Times New Roman" panose="02020603050405020304" pitchFamily="18" charset="0"/>
                </a:rPr>
                <a:t>Ph. D. Upcoming</a:t>
              </a:r>
              <a:endParaRPr lang="en-US" sz="2800" dirty="0" smtClean="0"/>
            </a:p>
            <a:p>
              <a:pPr lvl="0" algn="l" defTabSz="666750" rtl="0">
                <a:lnSpc>
                  <a:spcPct val="90000"/>
                </a:lnSpc>
                <a:spcBef>
                  <a:spcPct val="0"/>
                </a:spcBef>
                <a:spcAft>
                  <a:spcPct val="35000"/>
                </a:spcAft>
              </a:pPr>
              <a:endParaRPr lang="en-IN" sz="2800" b="1" kern="12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03200" y="940017"/>
          <a:ext cx="8572500" cy="5168682"/>
        </p:xfrm>
        <a:graphic>
          <a:graphicData uri="http://schemas.openxmlformats.org/drawingml/2006/table">
            <a:tbl>
              <a:tblPr>
                <a:tableStyleId>{08FB837D-C827-4EFA-A057-4D05807E0F7C}</a:tableStyleId>
              </a:tblPr>
              <a:tblGrid>
                <a:gridCol w="2630042"/>
                <a:gridCol w="5942458"/>
              </a:tblGrid>
              <a:tr h="309691">
                <a:tc>
                  <a:txBody>
                    <a:bodyPr/>
                    <a:lstStyle/>
                    <a:p>
                      <a:pPr marL="0" marR="0" indent="0" algn="ctr">
                        <a:lnSpc>
                          <a:spcPct val="115000"/>
                        </a:lnSpc>
                        <a:spcBef>
                          <a:spcPts val="400"/>
                        </a:spcBef>
                        <a:spcAft>
                          <a:spcPts val="0"/>
                        </a:spcAft>
                      </a:pPr>
                      <a:r>
                        <a:rPr lang="en-US" sz="1600" dirty="0"/>
                        <a:t>Facility Location</a:t>
                      </a:r>
                      <a:endParaRPr lang="en-US" sz="1600" b="1" dirty="0">
                        <a:solidFill>
                          <a:schemeClr val="tx1"/>
                        </a:solidFill>
                        <a:latin typeface="Times New Roman" pitchFamily="18" charset="0"/>
                        <a:ea typeface="Times New Roman"/>
                        <a:cs typeface="Times New Roman" pitchFamily="18" charset="0"/>
                      </a:endParaRPr>
                    </a:p>
                  </a:txBody>
                  <a:tcPr marL="62899" marR="62899" marT="0" marB="0"/>
                </a:tc>
                <a:tc>
                  <a:txBody>
                    <a:bodyPr/>
                    <a:lstStyle/>
                    <a:p>
                      <a:pPr marL="0" marR="0" indent="0" algn="ctr">
                        <a:lnSpc>
                          <a:spcPct val="115000"/>
                        </a:lnSpc>
                        <a:spcBef>
                          <a:spcPts val="0"/>
                        </a:spcBef>
                        <a:spcAft>
                          <a:spcPts val="800"/>
                        </a:spcAft>
                      </a:pPr>
                      <a:r>
                        <a:rPr lang="en-US" sz="1600" dirty="0" smtClean="0"/>
                        <a:t>Facilities</a:t>
                      </a:r>
                      <a:endParaRPr lang="en-US" sz="1600" b="1" dirty="0">
                        <a:solidFill>
                          <a:schemeClr val="tx1"/>
                        </a:solidFill>
                        <a:latin typeface="Times New Roman" pitchFamily="18" charset="0"/>
                        <a:ea typeface="Times New Roman"/>
                        <a:cs typeface="Times New Roman" pitchFamily="18" charset="0"/>
                      </a:endParaRPr>
                    </a:p>
                  </a:txBody>
                  <a:tcPr marL="62899" marR="62899" marT="0" marB="0"/>
                </a:tc>
              </a:tr>
              <a:tr h="619381">
                <a:tc>
                  <a:txBody>
                    <a:bodyPr/>
                    <a:lstStyle/>
                    <a:p>
                      <a:pPr marL="0" marR="0" indent="0">
                        <a:lnSpc>
                          <a:spcPct val="115000"/>
                        </a:lnSpc>
                        <a:spcBef>
                          <a:spcPts val="400"/>
                        </a:spcBef>
                        <a:spcAft>
                          <a:spcPts val="0"/>
                        </a:spcAft>
                      </a:pPr>
                      <a:r>
                        <a:rPr lang="en-US" sz="1600" dirty="0"/>
                        <a:t>School/Institute Research Laboratory </a:t>
                      </a:r>
                      <a:endParaRPr lang="en-US" sz="1600" dirty="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a:t>Internet enabled computer lab with 5 computers.</a:t>
                      </a:r>
                      <a:endParaRPr lang="en-US" sz="1600" dirty="0">
                        <a:latin typeface="Times New Roman" pitchFamily="18" charset="0"/>
                        <a:ea typeface="Times New Roman"/>
                        <a:cs typeface="Times New Roman" pitchFamily="18" charset="0"/>
                      </a:endParaRPr>
                    </a:p>
                  </a:txBody>
                  <a:tcPr marL="62899" marR="62899" marT="0" marB="0"/>
                </a:tc>
              </a:tr>
              <a:tr h="509960">
                <a:tc>
                  <a:txBody>
                    <a:bodyPr/>
                    <a:lstStyle/>
                    <a:p>
                      <a:pPr marL="0" marR="0" indent="0">
                        <a:lnSpc>
                          <a:spcPct val="115000"/>
                        </a:lnSpc>
                        <a:spcBef>
                          <a:spcPts val="400"/>
                        </a:spcBef>
                        <a:spcAft>
                          <a:spcPts val="0"/>
                        </a:spcAft>
                      </a:pPr>
                      <a:r>
                        <a:rPr lang="en-US" sz="1600"/>
                        <a:t>ICT and Computer Facilities</a:t>
                      </a:r>
                      <a:endParaRPr lang="en-US" sz="160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a:t>Internet enabled computer lab with 5 computers.</a:t>
                      </a:r>
                      <a:endParaRPr lang="en-US" sz="1600" dirty="0">
                        <a:latin typeface="Times New Roman" pitchFamily="18" charset="0"/>
                        <a:ea typeface="Times New Roman"/>
                        <a:cs typeface="Times New Roman" pitchFamily="18" charset="0"/>
                      </a:endParaRPr>
                    </a:p>
                  </a:txBody>
                  <a:tcPr marL="62899" marR="62899" marT="0" marB="0"/>
                </a:tc>
              </a:tr>
              <a:tr h="712729">
                <a:tc>
                  <a:txBody>
                    <a:bodyPr/>
                    <a:lstStyle/>
                    <a:p>
                      <a:pPr marL="0" marR="0" indent="0">
                        <a:lnSpc>
                          <a:spcPct val="115000"/>
                        </a:lnSpc>
                        <a:spcBef>
                          <a:spcPts val="400"/>
                        </a:spcBef>
                        <a:spcAft>
                          <a:spcPts val="0"/>
                        </a:spcAft>
                      </a:pPr>
                      <a:r>
                        <a:rPr lang="en-US" sz="1600" dirty="0"/>
                        <a:t>School/Institute Research Library Printed books</a:t>
                      </a:r>
                      <a:endParaRPr lang="en-US" sz="1600" dirty="0">
                        <a:latin typeface="Times New Roman" pitchFamily="18" charset="0"/>
                        <a:ea typeface="Times New Roman"/>
                        <a:cs typeface="Times New Roman" pitchFamily="18" charset="0"/>
                      </a:endParaRPr>
                    </a:p>
                  </a:txBody>
                  <a:tcPr marL="62899" marR="62899" marT="0" marB="0"/>
                </a:tc>
                <a:tc>
                  <a:txBody>
                    <a:bodyPr/>
                    <a:lstStyle/>
                    <a:p>
                      <a:pPr marL="0" marR="0" indent="36195" algn="just">
                        <a:lnSpc>
                          <a:spcPct val="115000"/>
                        </a:lnSpc>
                        <a:spcBef>
                          <a:spcPts val="0"/>
                        </a:spcBef>
                        <a:spcAft>
                          <a:spcPts val="800"/>
                        </a:spcAft>
                      </a:pPr>
                      <a:r>
                        <a:rPr lang="en-US" sz="1600" dirty="0" smtClean="0"/>
                        <a:t>Conference proceedings, </a:t>
                      </a:r>
                      <a:r>
                        <a:rPr lang="en-US" sz="1600" dirty="0"/>
                        <a:t>Ph. D. Thesis of other LIS researchers, back volumes of LIS Journals etc.</a:t>
                      </a:r>
                      <a:endParaRPr lang="en-US" sz="1600" dirty="0">
                        <a:latin typeface="Times New Roman" pitchFamily="18" charset="0"/>
                        <a:ea typeface="Times New Roman"/>
                        <a:cs typeface="Times New Roman" pitchFamily="18" charset="0"/>
                      </a:endParaRPr>
                    </a:p>
                  </a:txBody>
                  <a:tcPr marL="62899" marR="62899" marT="0" marB="0"/>
                </a:tc>
              </a:tr>
              <a:tr h="509960">
                <a:tc>
                  <a:txBody>
                    <a:bodyPr/>
                    <a:lstStyle/>
                    <a:p>
                      <a:pPr marL="0" marR="0" indent="0">
                        <a:lnSpc>
                          <a:spcPct val="115000"/>
                        </a:lnSpc>
                        <a:spcBef>
                          <a:spcPts val="400"/>
                        </a:spcBef>
                        <a:spcAft>
                          <a:spcPts val="0"/>
                        </a:spcAft>
                      </a:pPr>
                      <a:r>
                        <a:rPr lang="en-US" sz="1600"/>
                        <a:t>Central Library Printed books</a:t>
                      </a:r>
                      <a:endParaRPr lang="en-US" sz="160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a:t>More than 400</a:t>
                      </a:r>
                      <a:endParaRPr lang="en-US" sz="1600" dirty="0">
                        <a:latin typeface="Times New Roman" pitchFamily="18" charset="0"/>
                        <a:ea typeface="Times New Roman"/>
                        <a:cs typeface="Times New Roman" pitchFamily="18" charset="0"/>
                      </a:endParaRPr>
                    </a:p>
                  </a:txBody>
                  <a:tcPr marL="62899" marR="62899" marT="0" marB="0"/>
                </a:tc>
              </a:tr>
              <a:tr h="619381">
                <a:tc>
                  <a:txBody>
                    <a:bodyPr/>
                    <a:lstStyle/>
                    <a:p>
                      <a:pPr marL="0" marR="0" indent="0">
                        <a:lnSpc>
                          <a:spcPct val="115000"/>
                        </a:lnSpc>
                        <a:spcBef>
                          <a:spcPts val="400"/>
                        </a:spcBef>
                        <a:spcAft>
                          <a:spcPts val="0"/>
                        </a:spcAft>
                      </a:pPr>
                      <a:r>
                        <a:rPr lang="en-US" sz="1600" dirty="0"/>
                        <a:t>E-Journals </a:t>
                      </a:r>
                      <a:endParaRPr lang="en-US" sz="1600" dirty="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smtClean="0"/>
                        <a:t>7 E-Journals Subscribing</a:t>
                      </a:r>
                      <a:r>
                        <a:rPr lang="en-US" sz="1600" baseline="0" dirty="0" smtClean="0"/>
                        <a:t> and </a:t>
                      </a:r>
                      <a:r>
                        <a:rPr lang="en-US" sz="1600" dirty="0" smtClean="0"/>
                        <a:t>More </a:t>
                      </a:r>
                      <a:r>
                        <a:rPr lang="en-US" sz="1600" dirty="0"/>
                        <a:t>than 40 Open Access Journals of LIS are linked to the departmental website.</a:t>
                      </a:r>
                      <a:endParaRPr lang="en-US" sz="1600" dirty="0">
                        <a:latin typeface="Times New Roman" pitchFamily="18" charset="0"/>
                        <a:ea typeface="Times New Roman"/>
                        <a:cs typeface="Times New Roman" pitchFamily="18" charset="0"/>
                      </a:endParaRPr>
                    </a:p>
                  </a:txBody>
                  <a:tcPr marL="62899" marR="62899" marT="0" marB="0"/>
                </a:tc>
              </a:tr>
              <a:tr h="619381">
                <a:tc>
                  <a:txBody>
                    <a:bodyPr/>
                    <a:lstStyle/>
                    <a:p>
                      <a:pPr marL="0" marR="0" indent="0">
                        <a:lnSpc>
                          <a:spcPct val="115000"/>
                        </a:lnSpc>
                        <a:spcBef>
                          <a:spcPts val="400"/>
                        </a:spcBef>
                        <a:spcAft>
                          <a:spcPts val="0"/>
                        </a:spcAft>
                      </a:pPr>
                      <a:r>
                        <a:rPr lang="en-US" sz="1600"/>
                        <a:t>E-books</a:t>
                      </a:r>
                      <a:endParaRPr lang="en-US" sz="160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smtClean="0"/>
                        <a:t>URL </a:t>
                      </a:r>
                      <a:r>
                        <a:rPr lang="en-US" sz="1600" dirty="0"/>
                        <a:t>addresses of Open Access e-books are display in the course plan of each course. </a:t>
                      </a:r>
                      <a:endParaRPr lang="en-US" sz="1600" dirty="0">
                        <a:latin typeface="Times New Roman" pitchFamily="18" charset="0"/>
                        <a:ea typeface="Times New Roman"/>
                        <a:cs typeface="Times New Roman" pitchFamily="18" charset="0"/>
                      </a:endParaRPr>
                    </a:p>
                  </a:txBody>
                  <a:tcPr marL="62899" marR="62899" marT="0" marB="0"/>
                </a:tc>
              </a:tr>
              <a:tr h="648818">
                <a:tc>
                  <a:txBody>
                    <a:bodyPr/>
                    <a:lstStyle/>
                    <a:p>
                      <a:pPr marL="0" marR="0" indent="0">
                        <a:lnSpc>
                          <a:spcPct val="115000"/>
                        </a:lnSpc>
                        <a:spcBef>
                          <a:spcPts val="400"/>
                        </a:spcBef>
                        <a:spcAft>
                          <a:spcPts val="0"/>
                        </a:spcAft>
                      </a:pPr>
                      <a:r>
                        <a:rPr lang="en-US" sz="1600"/>
                        <a:t>Web-resources</a:t>
                      </a:r>
                      <a:endParaRPr lang="en-US" sz="160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a:t>The web resources related to the LIS field are available at the university website. </a:t>
                      </a:r>
                      <a:endParaRPr lang="en-US" sz="1600" dirty="0">
                        <a:latin typeface="Times New Roman" pitchFamily="18" charset="0"/>
                        <a:ea typeface="Times New Roman"/>
                        <a:cs typeface="Times New Roman" pitchFamily="18" charset="0"/>
                      </a:endParaRPr>
                    </a:p>
                  </a:txBody>
                  <a:tcPr marL="62899" marR="62899" marT="0" marB="0"/>
                </a:tc>
              </a:tr>
              <a:tr h="619381">
                <a:tc>
                  <a:txBody>
                    <a:bodyPr/>
                    <a:lstStyle/>
                    <a:p>
                      <a:pPr marL="0" marR="0" indent="0">
                        <a:lnSpc>
                          <a:spcPct val="115000"/>
                        </a:lnSpc>
                        <a:spcBef>
                          <a:spcPts val="400"/>
                        </a:spcBef>
                        <a:spcAft>
                          <a:spcPts val="0"/>
                        </a:spcAft>
                      </a:pPr>
                      <a:r>
                        <a:rPr lang="en-US" sz="1600"/>
                        <a:t>Databases</a:t>
                      </a:r>
                      <a:endParaRPr lang="en-US" sz="1600">
                        <a:latin typeface="Times New Roman" pitchFamily="18" charset="0"/>
                        <a:ea typeface="Times New Roman"/>
                        <a:cs typeface="Times New Roman" pitchFamily="18" charset="0"/>
                      </a:endParaRPr>
                    </a:p>
                  </a:txBody>
                  <a:tcPr marL="62899" marR="62899" marT="0" marB="0"/>
                </a:tc>
                <a:tc>
                  <a:txBody>
                    <a:bodyPr/>
                    <a:lstStyle/>
                    <a:p>
                      <a:pPr marL="0" marR="0" indent="36195">
                        <a:lnSpc>
                          <a:spcPct val="115000"/>
                        </a:lnSpc>
                        <a:spcBef>
                          <a:spcPts val="0"/>
                        </a:spcBef>
                        <a:spcAft>
                          <a:spcPts val="800"/>
                        </a:spcAft>
                      </a:pPr>
                      <a:r>
                        <a:rPr lang="en-US" sz="1600" dirty="0"/>
                        <a:t>The databases related to the LIS field are available at the university website.</a:t>
                      </a:r>
                      <a:endParaRPr lang="en-US" sz="1600" dirty="0">
                        <a:latin typeface="Times New Roman" pitchFamily="18" charset="0"/>
                        <a:ea typeface="Times New Roman"/>
                        <a:cs typeface="Times New Roman" pitchFamily="18" charset="0"/>
                      </a:endParaRPr>
                    </a:p>
                  </a:txBody>
                  <a:tcPr marL="62899" marR="62899" marT="0" marB="0"/>
                </a:tc>
              </a:tr>
            </a:tbl>
          </a:graphicData>
        </a:graphic>
      </p:graphicFrame>
      <p:sp>
        <p:nvSpPr>
          <p:cNvPr id="4" name="Rectangle 3"/>
          <p:cNvSpPr/>
          <p:nvPr/>
        </p:nvSpPr>
        <p:spPr>
          <a:xfrm>
            <a:off x="495300" y="85456"/>
            <a:ext cx="8026400" cy="74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Facilities for Research Work</a:t>
            </a:r>
            <a:endParaRPr lang="en-US" sz="2800" b="1"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3B4353EF-59BD-4064-A69D-047F217CCCBD}"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20</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47971" y="1394847"/>
            <a:ext cx="8539568"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Arial Unicode MS" pitchFamily="34" charset="-128"/>
                <a:cs typeface="Times New Roman" pitchFamily="18" charset="0"/>
              </a:rPr>
              <a:t>The School of Library and Information Science has organized a “National conference on future of academic libraries in the ICT Era, 16-17 March, 2012”</a:t>
            </a:r>
            <a:endParaRPr kumimoji="0" lang="en-US" sz="32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 name="Rectangle 5"/>
          <p:cNvSpPr/>
          <p:nvPr/>
        </p:nvSpPr>
        <p:spPr>
          <a:xfrm>
            <a:off x="681925" y="356461"/>
            <a:ext cx="5269424" cy="89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Times New Roman" pitchFamily="18" charset="0"/>
                <a:cs typeface="Times New Roman" pitchFamily="18" charset="0"/>
              </a:rPr>
              <a:t>Extension Activities</a:t>
            </a:r>
            <a:endParaRPr lang="en-US" sz="4000" b="1" dirty="0">
              <a:solidFill>
                <a:schemeClr val="bg1"/>
              </a:solidFill>
              <a:latin typeface="Times New Roman" pitchFamily="18" charset="0"/>
              <a:cs typeface="Times New Roman" pitchFamily="18" charset="0"/>
            </a:endParaRPr>
          </a:p>
        </p:txBody>
      </p:sp>
      <p:pic>
        <p:nvPicPr>
          <p:cNvPr id="7" name="Picture 6" descr="D:\fonts\PD\12.3.2013\sonal\seminar.JPG"/>
          <p:cNvPicPr/>
          <p:nvPr/>
        </p:nvPicPr>
        <p:blipFill>
          <a:blip r:embed="rId2" cstate="print"/>
          <a:srcRect/>
          <a:stretch>
            <a:fillRect/>
          </a:stretch>
        </p:blipFill>
        <p:spPr bwMode="auto">
          <a:xfrm>
            <a:off x="203200" y="2616610"/>
            <a:ext cx="3937000" cy="3136490"/>
          </a:xfrm>
          <a:prstGeom prst="rect">
            <a:avLst/>
          </a:prstGeom>
          <a:noFill/>
          <a:ln w="9525">
            <a:noFill/>
            <a:miter lim="800000"/>
            <a:headEnd/>
            <a:tailEnd/>
          </a:ln>
        </p:spPr>
      </p:pic>
      <p:pic>
        <p:nvPicPr>
          <p:cNvPr id="8" name="Picture 7" descr="C:\Documents and Settings\admin.DAVV-AB4DF24C9C\Desktop\Office 2013\December 2013\Photos\163_2401.JPG"/>
          <p:cNvPicPr/>
          <p:nvPr/>
        </p:nvPicPr>
        <p:blipFill>
          <a:blip r:embed="rId3" cstate="print"/>
          <a:srcRect/>
          <a:stretch>
            <a:fillRect/>
          </a:stretch>
        </p:blipFill>
        <p:spPr bwMode="auto">
          <a:xfrm>
            <a:off x="4514312" y="2627194"/>
            <a:ext cx="4134388" cy="3202106"/>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D5376978-8A5C-4579-BE56-D844CA669AA4}" type="datetime1">
              <a:rPr lang="en-IN" smtClean="0">
                <a:solidFill>
                  <a:schemeClr val="bg1"/>
                </a:solidFill>
                <a:latin typeface="Times New Roman" pitchFamily="18" charset="0"/>
                <a:cs typeface="Times New Roman" pitchFamily="18" charset="0"/>
              </a:rPr>
              <a:pPr/>
              <a:t>19-01-2014</a:t>
            </a:fld>
            <a:endParaRPr lang="en-IN">
              <a:solidFill>
                <a:schemeClr val="bg1"/>
              </a:solidFill>
              <a:latin typeface="Times New Roman" pitchFamily="18" charset="0"/>
              <a:cs typeface="Times New Roman" pitchFamily="18" charset="0"/>
            </a:endParaRPr>
          </a:p>
        </p:txBody>
      </p:sp>
      <p:sp>
        <p:nvSpPr>
          <p:cNvPr id="10" name="Footer Placeholder 9"/>
          <p:cNvSpPr>
            <a:spLocks noGrp="1"/>
          </p:cNvSpPr>
          <p:nvPr>
            <p:ph type="ftr" sz="quarter" idx="11"/>
          </p:nvPr>
        </p:nvSpPr>
        <p:spPr/>
        <p:txBody>
          <a:bodyPr/>
          <a:lstStyle/>
          <a:p>
            <a:r>
              <a:rPr lang="en-US" smtClean="0">
                <a:solidFill>
                  <a:schemeClr val="bg1"/>
                </a:solidFill>
                <a:latin typeface="Times New Roman" pitchFamily="18" charset="0"/>
                <a:cs typeface="Times New Roman" pitchFamily="18" charset="0"/>
              </a:rPr>
              <a:t>Presentation  for NACC Peer Team</a:t>
            </a:r>
            <a:endParaRPr lang="en-IN">
              <a:solidFill>
                <a:schemeClr val="bg1"/>
              </a:solidFill>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E9DE5B1C-E3FF-47CF-80A2-7860F7171BA8}" type="slidenum">
              <a:rPr lang="en-IN" smtClean="0">
                <a:solidFill>
                  <a:schemeClr val="bg1"/>
                </a:solidFill>
                <a:latin typeface="Times New Roman" pitchFamily="18" charset="0"/>
                <a:cs typeface="Times New Roman" pitchFamily="18" charset="0"/>
              </a:rPr>
              <a:pPr/>
              <a:t>21</a:t>
            </a:fld>
            <a:endParaRPr lang="en-IN">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51899" cy="1027569"/>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b="1" cap="small" dirty="0" smtClean="0">
                <a:latin typeface="Times New Roman" pitchFamily="18" charset="0"/>
                <a:cs typeface="Times New Roman" pitchFamily="18" charset="0"/>
              </a:rPr>
              <a:t>Infrastructure and Learning Resources</a:t>
            </a:r>
            <a:r>
              <a:rPr lang="en-US" sz="3600" dirty="0" smtClean="0">
                <a:latin typeface="Times New Roman" pitchFamily="18" charset="0"/>
                <a:cs typeface="Times New Roman" pitchFamily="18" charset="0"/>
              </a:rPr>
              <a:t> </a:t>
            </a:r>
            <a:endParaRPr lang="en-US" sz="6600" dirty="0"/>
          </a:p>
        </p:txBody>
      </p:sp>
      <p:sp>
        <p:nvSpPr>
          <p:cNvPr id="3" name="Content Placeholder 2"/>
          <p:cNvSpPr>
            <a:spLocks noGrp="1"/>
          </p:cNvSpPr>
          <p:nvPr>
            <p:ph idx="1"/>
          </p:nvPr>
        </p:nvSpPr>
        <p:spPr>
          <a:xfrm>
            <a:off x="185980" y="1301859"/>
            <a:ext cx="8958020" cy="3765442"/>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2000" b="1" dirty="0" smtClean="0">
                <a:latin typeface="Times New Roman" pitchFamily="18" charset="0"/>
                <a:cs typeface="Times New Roman" pitchFamily="18" charset="0"/>
              </a:rPr>
              <a:t>Physical Facilities</a:t>
            </a:r>
            <a:endParaRPr lang="en-US" sz="2000" b="1" i="1"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Details of Department physical infrastructure </a:t>
            </a:r>
          </a:p>
          <a:p>
            <a:pPr>
              <a:buNone/>
            </a:pPr>
            <a:r>
              <a:rPr lang="en-US" sz="2000" dirty="0" smtClean="0">
                <a:latin typeface="Times New Roman" pitchFamily="18" charset="0"/>
                <a:cs typeface="Times New Roman" pitchFamily="18" charset="0"/>
              </a:rPr>
              <a:t>Building Space:		232.26 (in Sq meters)	Faculty rooms	1/12.00</a:t>
            </a:r>
          </a:p>
          <a:p>
            <a:pPr>
              <a:buNone/>
            </a:pPr>
            <a:r>
              <a:rPr lang="en-US" sz="2000" dirty="0" smtClean="0">
                <a:latin typeface="Times New Roman" pitchFamily="18" charset="0"/>
                <a:cs typeface="Times New Roman" pitchFamily="18" charset="0"/>
              </a:rPr>
              <a:t>Class Rooms		2/173.00			Computer Lab	1/10.00	</a:t>
            </a:r>
          </a:p>
          <a:p>
            <a:pPr>
              <a:buNone/>
            </a:pPr>
            <a:r>
              <a:rPr lang="en-US" sz="2000" dirty="0" smtClean="0">
                <a:latin typeface="Times New Roman" pitchFamily="18" charset="0"/>
                <a:cs typeface="Times New Roman" pitchFamily="18" charset="0"/>
              </a:rPr>
              <a:t>Common facilities	1/10.00 			Library		1/ 9.26	</a:t>
            </a:r>
          </a:p>
          <a:p>
            <a:pPr>
              <a:buNone/>
            </a:pPr>
            <a:r>
              <a:rPr lang="en-US" sz="2000" dirty="0" smtClean="0">
                <a:latin typeface="Times New Roman" pitchFamily="18" charset="0"/>
                <a:cs typeface="Times New Roman" pitchFamily="18" charset="0"/>
              </a:rPr>
              <a:t>Girls  Common room	1/7.00			Office		1/ 11.00</a:t>
            </a:r>
          </a:p>
          <a:p>
            <a:pPr>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First Aid Box is available in the Department. Health Center and day Care center Facilities are available in the campus </a:t>
            </a:r>
          </a:p>
        </p:txBody>
      </p:sp>
      <p:sp>
        <p:nvSpPr>
          <p:cNvPr id="4" name="Date Placeholder 3"/>
          <p:cNvSpPr>
            <a:spLocks noGrp="1"/>
          </p:cNvSpPr>
          <p:nvPr>
            <p:ph type="dt" sz="half" idx="10"/>
          </p:nvPr>
        </p:nvSpPr>
        <p:spPr/>
        <p:txBody>
          <a:bodyPr/>
          <a:lstStyle/>
          <a:p>
            <a:fld id="{CDE9C5B4-6AB8-4BE4-B1CA-7FAE38F30C62}"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162388"/>
            <a:ext cx="7886700" cy="2927012"/>
          </a:xfrm>
        </p:spPr>
        <p:style>
          <a:lnRef idx="2">
            <a:schemeClr val="accent1"/>
          </a:lnRef>
          <a:fillRef idx="1">
            <a:schemeClr val="lt1"/>
          </a:fillRef>
          <a:effectRef idx="0">
            <a:schemeClr val="accent1"/>
          </a:effectRef>
          <a:fontRef idx="minor">
            <a:schemeClr val="dk1"/>
          </a:fontRef>
        </p:style>
        <p:txBody>
          <a:bodyPr>
            <a:normAutofit/>
          </a:bodyPr>
          <a:lstStyle/>
          <a:p>
            <a:r>
              <a:rPr lang="en-US" sz="1600" dirty="0" smtClean="0">
                <a:latin typeface="Times New Roman" pitchFamily="18" charset="0"/>
                <a:cs typeface="Times New Roman" pitchFamily="18" charset="0"/>
              </a:rPr>
              <a:t>A computer laboratory with . Internet and Wi-Fi Facilities.</a:t>
            </a:r>
          </a:p>
          <a:p>
            <a:r>
              <a:rPr lang="en-US" sz="1600" dirty="0" smtClean="0">
                <a:latin typeface="Times New Roman" pitchFamily="18" charset="0"/>
                <a:cs typeface="Times New Roman" pitchFamily="18" charset="0"/>
              </a:rPr>
              <a:t>Smart Class Rooms with ICT devices like LCD projector, Internet, Audio-Visual Aids etc.</a:t>
            </a:r>
          </a:p>
          <a:p>
            <a:r>
              <a:rPr lang="en-US" sz="1600" dirty="0" smtClean="0">
                <a:latin typeface="Times New Roman" pitchFamily="18" charset="0"/>
                <a:cs typeface="Times New Roman" pitchFamily="18" charset="0"/>
              </a:rPr>
              <a:t>Computerized Office automation.</a:t>
            </a:r>
          </a:p>
          <a:p>
            <a:r>
              <a:rPr lang="en-US" sz="1600" dirty="0" smtClean="0">
                <a:latin typeface="Times New Roman" pitchFamily="18" charset="0"/>
                <a:cs typeface="Times New Roman" pitchFamily="18" charset="0"/>
              </a:rPr>
              <a:t>Details of the computing facilities i.e., hardware and software. Each Desk top wiht1GB RAM, 320GB HDD, DVD drivers</a:t>
            </a:r>
          </a:p>
          <a:p>
            <a:pPr lvl="0"/>
            <a:r>
              <a:rPr lang="en-US" sz="1600" dirty="0" smtClean="0">
                <a:latin typeface="Times New Roman" pitchFamily="18" charset="0"/>
                <a:cs typeface="Times New Roman" pitchFamily="18" charset="0"/>
              </a:rPr>
              <a:t>Computer-student ratio					1:6</a:t>
            </a:r>
          </a:p>
          <a:p>
            <a:r>
              <a:rPr lang="en-US" sz="1600" dirty="0" smtClean="0">
                <a:latin typeface="Times New Roman" pitchFamily="18" charset="0"/>
                <a:cs typeface="Times New Roman" pitchFamily="18" charset="0"/>
              </a:rPr>
              <a:t>Available in closely linked IT Centre of the University</a:t>
            </a:r>
          </a:p>
          <a:p>
            <a:pPr lvl="0"/>
            <a:r>
              <a:rPr lang="en-US" sz="1600" dirty="0" smtClean="0">
                <a:latin typeface="Times New Roman" pitchFamily="18" charset="0"/>
                <a:cs typeface="Times New Roman" pitchFamily="18" charset="0"/>
              </a:rPr>
              <a:t>LAN facility						Yes</a:t>
            </a:r>
          </a:p>
          <a:p>
            <a:pPr lvl="0"/>
            <a:r>
              <a:rPr lang="en-US" sz="1600" dirty="0" smtClean="0">
                <a:latin typeface="Times New Roman" pitchFamily="18" charset="0"/>
                <a:cs typeface="Times New Roman" pitchFamily="18" charset="0"/>
              </a:rPr>
              <a:t>Proprietary software 					TLSS</a:t>
            </a:r>
          </a:p>
          <a:p>
            <a:pPr lvl="0"/>
            <a:r>
              <a:rPr lang="en-US" sz="1600" dirty="0" smtClean="0">
                <a:latin typeface="Times New Roman" pitchFamily="18" charset="0"/>
                <a:cs typeface="Times New Roman" pitchFamily="18" charset="0"/>
              </a:rPr>
              <a:t>Number of nodes/ computers with internet facility	07</a:t>
            </a:r>
            <a:endParaRPr lang="en-US" sz="1050" dirty="0" smtClean="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DAE43B3E-8A3A-4FA7-97AB-B86312A57F48}" type="datetime1">
              <a:rPr lang="en-IN" smtClean="0"/>
              <a:pPr/>
              <a:t>19-01-2014</a:t>
            </a:fld>
            <a:endParaRPr lang="en-IN"/>
          </a:p>
        </p:txBody>
      </p:sp>
      <p:sp>
        <p:nvSpPr>
          <p:cNvPr id="6" name="Footer Placeholder 5"/>
          <p:cNvSpPr>
            <a:spLocks noGrp="1"/>
          </p:cNvSpPr>
          <p:nvPr>
            <p:ph type="ftr" sz="quarter" idx="11"/>
          </p:nvPr>
        </p:nvSpPr>
        <p:spPr/>
        <p:txBody>
          <a:bodyPr/>
          <a:lstStyle/>
          <a:p>
            <a:r>
              <a:rPr lang="en-US" smtClean="0"/>
              <a:t>Presentation  for NACC Peer Team</a:t>
            </a:r>
            <a:endParaRPr lang="en-IN" dirty="0"/>
          </a:p>
        </p:txBody>
      </p:sp>
      <p:sp>
        <p:nvSpPr>
          <p:cNvPr id="4" name="Rectangle 3"/>
          <p:cNvSpPr/>
          <p:nvPr/>
        </p:nvSpPr>
        <p:spPr>
          <a:xfrm>
            <a:off x="875008" y="0"/>
            <a:ext cx="5728992" cy="109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itchFamily="18" charset="0"/>
                <a:cs typeface="Times New Roman" pitchFamily="18" charset="0"/>
              </a:rPr>
              <a:t>IT Infrastructure</a:t>
            </a:r>
            <a:endParaRPr lang="en-US" sz="48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E9DE5B1C-E3FF-47CF-80A2-7860F7171BA8}" type="slidenum">
              <a:rPr lang="en-IN" smtClean="0"/>
              <a:pPr/>
              <a:t>23</a:t>
            </a:fld>
            <a:endParaRPr lang="en-IN"/>
          </a:p>
        </p:txBody>
      </p:sp>
      <p:pic>
        <p:nvPicPr>
          <p:cNvPr id="1026" name="Picture 2" descr="G:\Images\20140107-0010.jpeg"/>
          <p:cNvPicPr>
            <a:picLocks noChangeAspect="1" noChangeArrowheads="1"/>
          </p:cNvPicPr>
          <p:nvPr/>
        </p:nvPicPr>
        <p:blipFill>
          <a:blip r:embed="rId3" cstate="print"/>
          <a:srcRect/>
          <a:stretch>
            <a:fillRect/>
          </a:stretch>
        </p:blipFill>
        <p:spPr bwMode="auto">
          <a:xfrm>
            <a:off x="4686300" y="4076700"/>
            <a:ext cx="3835400" cy="2362201"/>
          </a:xfrm>
          <a:prstGeom prst="rect">
            <a:avLst/>
          </a:prstGeom>
          <a:noFill/>
        </p:spPr>
      </p:pic>
      <p:pic>
        <p:nvPicPr>
          <p:cNvPr id="1027" name="Picture 3" descr="G:\Images\20140107-0009.jpeg"/>
          <p:cNvPicPr>
            <a:picLocks noChangeAspect="1" noChangeArrowheads="1"/>
          </p:cNvPicPr>
          <p:nvPr/>
        </p:nvPicPr>
        <p:blipFill>
          <a:blip r:embed="rId4" cstate="print"/>
          <a:srcRect/>
          <a:stretch>
            <a:fillRect/>
          </a:stretch>
        </p:blipFill>
        <p:spPr bwMode="auto">
          <a:xfrm>
            <a:off x="638174" y="4089400"/>
            <a:ext cx="4048126" cy="234949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651" y="130174"/>
            <a:ext cx="5162549" cy="873126"/>
          </a:xfrm>
        </p:spPr>
        <p:style>
          <a:lnRef idx="3">
            <a:schemeClr val="lt1"/>
          </a:lnRef>
          <a:fillRef idx="1">
            <a:schemeClr val="accent1"/>
          </a:fillRef>
          <a:effectRef idx="1">
            <a:schemeClr val="accent1"/>
          </a:effectRef>
          <a:fontRef idx="minor">
            <a:schemeClr val="lt1"/>
          </a:fontRef>
        </p:style>
        <p:txBody>
          <a:bodyPr>
            <a:normAutofit/>
          </a:bodyPr>
          <a:lstStyle/>
          <a:p>
            <a:pPr lvl="1" algn="l" rtl="0">
              <a:lnSpc>
                <a:spcPct val="90000"/>
              </a:lnSpc>
              <a:spcBef>
                <a:spcPct val="0"/>
              </a:spcBef>
            </a:pPr>
            <a:r>
              <a:rPr lang="en-US" sz="2800" b="1" dirty="0" smtClean="0">
                <a:solidFill>
                  <a:schemeClr val="bg1"/>
                </a:solidFill>
                <a:latin typeface="Times New Roman" pitchFamily="18" charset="0"/>
                <a:cs typeface="Times New Roman" pitchFamily="18" charset="0"/>
              </a:rPr>
              <a:t>Library as a Learning Resource</a:t>
            </a:r>
            <a:endParaRPr lang="en-US" sz="28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387351" y="1054100"/>
            <a:ext cx="7886700" cy="4368800"/>
          </a:xfrm>
        </p:spPr>
        <p:style>
          <a:lnRef idx="2">
            <a:schemeClr val="accent1"/>
          </a:lnRef>
          <a:fillRef idx="1">
            <a:schemeClr val="lt1"/>
          </a:fillRef>
          <a:effectRef idx="0">
            <a:schemeClr val="accent1"/>
          </a:effectRef>
          <a:fontRef idx="minor">
            <a:schemeClr val="dk1"/>
          </a:fontRef>
        </p:style>
        <p:txBody>
          <a:bodyPr>
            <a:noAutofit/>
          </a:bodyPr>
          <a:lstStyle/>
          <a:p>
            <a:pPr lvl="0"/>
            <a:r>
              <a:rPr lang="en-US" sz="1600" dirty="0" smtClean="0">
                <a:latin typeface="Times New Roman" pitchFamily="18" charset="0"/>
                <a:cs typeface="Times New Roman" pitchFamily="18" charset="0"/>
              </a:rPr>
              <a:t>Total area of the library (in Sq. Mts.)		</a:t>
            </a:r>
            <a:r>
              <a:rPr lang="en-US" sz="1600" b="1" dirty="0" smtClean="0">
                <a:latin typeface="Times New Roman" pitchFamily="18" charset="0"/>
                <a:cs typeface="Times New Roman" pitchFamily="18" charset="0"/>
              </a:rPr>
              <a:t>9.3 Sq </a:t>
            </a:r>
            <a:r>
              <a:rPr lang="en-US" sz="1600" b="1" dirty="0" err="1" smtClean="0">
                <a:latin typeface="Times New Roman" pitchFamily="18" charset="0"/>
                <a:cs typeface="Times New Roman" pitchFamily="18" charset="0"/>
              </a:rPr>
              <a:t>mts</a:t>
            </a:r>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Total seating capacity			</a:t>
            </a:r>
            <a:r>
              <a:rPr lang="en-US" sz="1600" b="1" dirty="0" smtClean="0">
                <a:latin typeface="Times New Roman" pitchFamily="18" charset="0"/>
                <a:cs typeface="Times New Roman" pitchFamily="18" charset="0"/>
              </a:rPr>
              <a:t>10</a:t>
            </a:r>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Working hours 				</a:t>
            </a:r>
            <a:r>
              <a:rPr lang="en-US" sz="1600" b="1" dirty="0" smtClean="0">
                <a:latin typeface="Times New Roman" pitchFamily="18" charset="0"/>
                <a:cs typeface="Times New Roman" pitchFamily="18" charset="0"/>
              </a:rPr>
              <a:t>10:30AM to 5:30 PM</a:t>
            </a:r>
          </a:p>
          <a:p>
            <a:pPr lvl="0"/>
            <a:r>
              <a:rPr lang="en-US" sz="1600" dirty="0" smtClean="0">
                <a:latin typeface="Times New Roman" pitchFamily="18" charset="0"/>
                <a:cs typeface="Times New Roman" pitchFamily="18" charset="0"/>
              </a:rPr>
              <a:t>Layout of the library (individual reading carrels, lounge area for browsing and relaxed reading, IT zone for accessing e-resources) </a:t>
            </a:r>
          </a:p>
          <a:p>
            <a:pPr lvl="0"/>
            <a:r>
              <a:rPr lang="en-US" sz="1600" dirty="0" smtClean="0">
                <a:latin typeface="Times New Roman" pitchFamily="18" charset="0"/>
                <a:cs typeface="Times New Roman" pitchFamily="18" charset="0"/>
              </a:rPr>
              <a:t>Mode of access to collection 			</a:t>
            </a:r>
            <a:r>
              <a:rPr lang="en-US" sz="1600" b="1" dirty="0" smtClean="0">
                <a:latin typeface="Times New Roman" pitchFamily="18" charset="0"/>
                <a:cs typeface="Times New Roman" pitchFamily="18" charset="0"/>
              </a:rPr>
              <a:t>Open Access System</a:t>
            </a:r>
          </a:p>
          <a:p>
            <a:r>
              <a:rPr lang="en-US" sz="1600" dirty="0" smtClean="0">
                <a:latin typeface="Times New Roman" pitchFamily="18" charset="0"/>
                <a:cs typeface="Times New Roman" pitchFamily="18" charset="0"/>
              </a:rPr>
              <a:t>Central Library is just adjacent to which access is available to each student.</a:t>
            </a:r>
          </a:p>
          <a:p>
            <a:r>
              <a:rPr lang="en-US" sz="1600" dirty="0" smtClean="0">
                <a:latin typeface="Times New Roman" pitchFamily="18" charset="0"/>
                <a:cs typeface="Times New Roman" pitchFamily="18" charset="0"/>
              </a:rPr>
              <a:t>Departmental library holdings: Print (books, back volumes and theses)                    	Books: 462                       Theses: 278</a:t>
            </a:r>
          </a:p>
          <a:p>
            <a:pPr marL="0" indent="0">
              <a:buNone/>
            </a:pP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More than 40 E-Journals and 50 E-Lecturers are linked with the departmental website.</a:t>
            </a:r>
          </a:p>
          <a:p>
            <a:pPr lvl="0"/>
            <a:r>
              <a:rPr lang="en-US" sz="1600" dirty="0" smtClean="0">
                <a:latin typeface="Times New Roman" pitchFamily="18" charset="0"/>
                <a:cs typeface="Times New Roman" pitchFamily="18" charset="0"/>
              </a:rPr>
              <a:t>Electronic (e-books, e-journals):</a:t>
            </a:r>
          </a:p>
          <a:p>
            <a:r>
              <a:rPr lang="en-US" sz="1600" b="1" dirty="0" smtClean="0">
                <a:latin typeface="Times New Roman" pitchFamily="18" charset="0"/>
                <a:cs typeface="Times New Roman" pitchFamily="18" charset="0"/>
              </a:rPr>
              <a:t>http://www.dauniv.ac.in/ugcinfonet.php</a:t>
            </a:r>
            <a:endParaRPr lang="en-US" sz="16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Open access journals </a:t>
            </a:r>
            <a:endParaRPr lang="en-US" sz="1600" dirty="0" smtClean="0">
              <a:latin typeface="Times New Roman" pitchFamily="18" charset="0"/>
              <a:cs typeface="Times New Roman" pitchFamily="18" charset="0"/>
            </a:endParaRPr>
          </a:p>
          <a:p>
            <a:pPr marL="0" indent="0">
              <a:buNone/>
            </a:pPr>
            <a:endParaRPr lang="en-US" sz="1600" dirty="0" smtClean="0">
              <a:latin typeface="Times New Roman" pitchFamily="18" charset="0"/>
              <a:cs typeface="Times New Roman" pitchFamily="18" charset="0"/>
            </a:endParaRPr>
          </a:p>
          <a:p>
            <a:pPr marL="0" indent="0">
              <a:buNone/>
            </a:pPr>
            <a:endParaRPr lang="en-US" sz="16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95F3A04-DD5C-4C4E-87B1-33A28F241588}"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24</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54000"/>
            <a:ext cx="8420099" cy="3276600"/>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lvl="0"/>
            <a:r>
              <a:rPr lang="en-US" sz="4800" dirty="0" smtClean="0">
                <a:latin typeface="Times New Roman" pitchFamily="18" charset="0"/>
                <a:cs typeface="Times New Roman" pitchFamily="18" charset="0"/>
              </a:rPr>
              <a:t>Library Website      				YES                                                        </a:t>
            </a:r>
          </a:p>
          <a:p>
            <a:pPr lvl="0"/>
            <a:r>
              <a:rPr lang="en-US" sz="4800" dirty="0" smtClean="0">
                <a:latin typeface="Times New Roman" pitchFamily="18" charset="0"/>
                <a:cs typeface="Times New Roman" pitchFamily="18" charset="0"/>
              </a:rPr>
              <a:t>In-house/remote access to e-publications                    	YES        </a:t>
            </a:r>
          </a:p>
          <a:p>
            <a:pPr lvl="0"/>
            <a:r>
              <a:rPr lang="en-US" sz="4800" dirty="0" smtClean="0">
                <a:latin typeface="Times New Roman" pitchFamily="18" charset="0"/>
                <a:cs typeface="Times New Roman" pitchFamily="18" charset="0"/>
              </a:rPr>
              <a:t>Library automation                                                      	YES                       </a:t>
            </a:r>
          </a:p>
          <a:p>
            <a:pPr lvl="0"/>
            <a:r>
              <a:rPr lang="en-US" sz="4800" dirty="0" smtClean="0">
                <a:latin typeface="Times New Roman" pitchFamily="18" charset="0"/>
                <a:cs typeface="Times New Roman" pitchFamily="18" charset="0"/>
              </a:rPr>
              <a:t>Total number of computers for public access       	05</a:t>
            </a:r>
          </a:p>
          <a:p>
            <a:pPr lvl="0"/>
            <a:r>
              <a:rPr lang="en-US" sz="4800" dirty="0" smtClean="0">
                <a:latin typeface="Times New Roman" pitchFamily="18" charset="0"/>
                <a:cs typeface="Times New Roman" pitchFamily="18" charset="0"/>
              </a:rPr>
              <a:t>Internet band width speed     	                              	1GBPS  </a:t>
            </a:r>
          </a:p>
          <a:p>
            <a:pPr lvl="0"/>
            <a:r>
              <a:rPr lang="en-US" sz="4800" dirty="0" smtClean="0">
                <a:latin typeface="Times New Roman" pitchFamily="18" charset="0"/>
                <a:cs typeface="Times New Roman" pitchFamily="18" charset="0"/>
              </a:rPr>
              <a:t>Institutional Repository                                		Planned in 2013-14</a:t>
            </a:r>
          </a:p>
          <a:p>
            <a:r>
              <a:rPr lang="en-US" sz="4800" dirty="0" smtClean="0">
                <a:latin typeface="Times New Roman" pitchFamily="18" charset="0"/>
                <a:cs typeface="Times New Roman" pitchFamily="18" charset="0"/>
              </a:rPr>
              <a:t>Participation in resource sharing networks/consortia (like INFLIBNET) 	YES</a:t>
            </a:r>
          </a:p>
          <a:p>
            <a:r>
              <a:rPr lang="en-US" sz="4800" dirty="0" smtClean="0">
                <a:latin typeface="Times New Roman" pitchFamily="18" charset="0"/>
                <a:cs typeface="Times New Roman" pitchFamily="18" charset="0"/>
              </a:rPr>
              <a:t>Details (per year) with regard to </a:t>
            </a:r>
          </a:p>
          <a:p>
            <a:pPr lvl="2"/>
            <a:r>
              <a:rPr lang="en-US" sz="4800" dirty="0" smtClean="0">
                <a:latin typeface="Times New Roman" pitchFamily="18" charset="0"/>
                <a:cs typeface="Times New Roman" pitchFamily="18" charset="0"/>
              </a:rPr>
              <a:t>Ratio of library books to students  enrolled     		1:5</a:t>
            </a:r>
          </a:p>
          <a:p>
            <a:pPr lvl="2"/>
            <a:r>
              <a:rPr lang="en-US" sz="4800" dirty="0" smtClean="0">
                <a:latin typeface="Times New Roman" pitchFamily="18" charset="0"/>
                <a:cs typeface="Times New Roman" pitchFamily="18" charset="0"/>
              </a:rPr>
              <a:t>Average number of books added during the last four years  	50</a:t>
            </a:r>
          </a:p>
          <a:p>
            <a:pPr lvl="0"/>
            <a:r>
              <a:rPr lang="en-US" sz="4800" dirty="0" smtClean="0">
                <a:latin typeface="Times New Roman" pitchFamily="18" charset="0"/>
                <a:cs typeface="Times New Roman" pitchFamily="18" charset="0"/>
              </a:rPr>
              <a:t>Assistance in searching Databases 			          	YES</a:t>
            </a:r>
          </a:p>
          <a:p>
            <a:pPr lvl="0"/>
            <a:r>
              <a:rPr lang="en-US" sz="4800" dirty="0" smtClean="0">
                <a:latin typeface="Times New Roman" pitchFamily="18" charset="0"/>
                <a:cs typeface="Times New Roman" pitchFamily="18" charset="0"/>
              </a:rPr>
              <a:t>INFLIBNET/IUC facilities    					YES</a:t>
            </a:r>
          </a:p>
        </p:txBody>
      </p:sp>
      <p:sp>
        <p:nvSpPr>
          <p:cNvPr id="4" name="Date Placeholder 3"/>
          <p:cNvSpPr>
            <a:spLocks noGrp="1"/>
          </p:cNvSpPr>
          <p:nvPr>
            <p:ph type="dt" sz="half" idx="10"/>
          </p:nvPr>
        </p:nvSpPr>
        <p:spPr/>
        <p:txBody>
          <a:bodyPr/>
          <a:lstStyle/>
          <a:p>
            <a:fld id="{CE2459F9-6791-453B-A49A-69A161443A18}" type="datetime1">
              <a:rPr lang="en-IN" smtClean="0"/>
              <a:pPr/>
              <a:t>19-01-2014</a:t>
            </a:fld>
            <a:endParaRPr lang="en-IN"/>
          </a:p>
        </p:txBody>
      </p:sp>
      <p:sp>
        <p:nvSpPr>
          <p:cNvPr id="5" name="Footer Placeholder 4"/>
          <p:cNvSpPr>
            <a:spLocks noGrp="1"/>
          </p:cNvSpPr>
          <p:nvPr>
            <p:ph type="ftr" sz="quarter" idx="11"/>
          </p:nvPr>
        </p:nvSpPr>
        <p:spPr/>
        <p:txBody>
          <a:bodyPr/>
          <a:lstStyle/>
          <a:p>
            <a:r>
              <a:rPr lang="en-US" smtClean="0"/>
              <a:t>Presentation  for NACC Peer Team</a:t>
            </a:r>
            <a:endParaRPr lang="en-IN"/>
          </a:p>
        </p:txBody>
      </p:sp>
      <p:sp>
        <p:nvSpPr>
          <p:cNvPr id="6" name="Slide Number Placeholder 5"/>
          <p:cNvSpPr>
            <a:spLocks noGrp="1"/>
          </p:cNvSpPr>
          <p:nvPr>
            <p:ph type="sldNum" sz="quarter" idx="12"/>
          </p:nvPr>
        </p:nvSpPr>
        <p:spPr/>
        <p:txBody>
          <a:bodyPr/>
          <a:lstStyle/>
          <a:p>
            <a:fld id="{E9DE5B1C-E3FF-47CF-80A2-7860F7171BA8}" type="slidenum">
              <a:rPr lang="en-IN" smtClean="0"/>
              <a:pPr/>
              <a:t>25</a:t>
            </a:fld>
            <a:endParaRPr lang="en-IN"/>
          </a:p>
        </p:txBody>
      </p:sp>
      <p:pic>
        <p:nvPicPr>
          <p:cNvPr id="7" name="Picture 1"/>
          <p:cNvPicPr>
            <a:picLocks noChangeAspect="1" noChangeArrowheads="1"/>
          </p:cNvPicPr>
          <p:nvPr/>
        </p:nvPicPr>
        <p:blipFill>
          <a:blip r:embed="rId2" cstate="print"/>
          <a:srcRect/>
          <a:stretch>
            <a:fillRect/>
          </a:stretch>
        </p:blipFill>
        <p:spPr bwMode="auto">
          <a:xfrm>
            <a:off x="5130800" y="3530600"/>
            <a:ext cx="3657600" cy="2870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381000" y="3543301"/>
            <a:ext cx="4762500" cy="284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0"/>
            <a:ext cx="8337549" cy="904875"/>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000" b="1" dirty="0" smtClean="0">
                <a:latin typeface="Times New Roman" pitchFamily="18" charset="0"/>
                <a:cs typeface="Times New Roman" pitchFamily="18" charset="0"/>
              </a:rPr>
              <a:t>Students Support and Progression</a:t>
            </a:r>
            <a:r>
              <a:rPr lang="en-US" sz="4000" dirty="0" smtClean="0">
                <a:latin typeface="Times New Roman" pitchFamily="18" charset="0"/>
                <a:cs typeface="Times New Roman" pitchFamily="18" charset="0"/>
              </a:rPr>
              <a:t> </a:t>
            </a:r>
            <a:endParaRPr lang="en-IN" sz="4000" dirty="0">
              <a:latin typeface="Times New Roman" pitchFamily="18" charset="0"/>
              <a:cs typeface="Times New Roman" pitchFamily="18" charset="0"/>
            </a:endParaRPr>
          </a:p>
        </p:txBody>
      </p:sp>
      <p:sp>
        <p:nvSpPr>
          <p:cNvPr id="3" name="Content Placeholder 2"/>
          <p:cNvSpPr>
            <a:spLocks noGrp="1"/>
          </p:cNvSpPr>
          <p:nvPr>
            <p:ph idx="1"/>
          </p:nvPr>
        </p:nvSpPr>
        <p:spPr>
          <a:xfrm>
            <a:off x="682438" y="934124"/>
            <a:ext cx="8258361" cy="2106127"/>
          </a:xfrm>
        </p:spPr>
        <p:style>
          <a:lnRef idx="2">
            <a:schemeClr val="accent1"/>
          </a:lnRef>
          <a:fillRef idx="1">
            <a:schemeClr val="lt1"/>
          </a:fillRef>
          <a:effectRef idx="0">
            <a:schemeClr val="accent1"/>
          </a:effectRef>
          <a:fontRef idx="minor">
            <a:schemeClr val="dk1"/>
          </a:fontRef>
        </p:style>
        <p:txBody>
          <a:bodyPr>
            <a:noAutofit/>
          </a:bodyPr>
          <a:lstStyle/>
          <a:p>
            <a:r>
              <a:rPr lang="en-US" sz="1400" b="1" dirty="0" smtClean="0">
                <a:latin typeface="Times New Roman" pitchFamily="18" charset="0"/>
                <a:cs typeface="Times New Roman" pitchFamily="18" charset="0"/>
              </a:rPr>
              <a:t>Student Mentoring and Support</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Numbers of Students are less therefore the Course Coordinator is looking after the mentoring job. The Mentoring is done for Individual Student for academic, Social and career problems.</a:t>
            </a:r>
            <a:endParaRPr lang="en-US" sz="12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Every Saturday evening an informal meeting is being held in the Department</a:t>
            </a:r>
            <a:endParaRPr lang="en-US" sz="12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Students have access to career counsel and opportunity cell, language laboratory of the university. Computer skills are being learnt at IT Centre of the university.</a:t>
            </a:r>
            <a:endParaRPr lang="en-US" sz="12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Department publish its updated prospectus and handbook info annually on website and online access of course plans, syllabi and result </a:t>
            </a:r>
            <a:r>
              <a:rPr lang="en-US" sz="1600" dirty="0" smtClean="0">
                <a:latin typeface="Times New Roman" pitchFamily="18" charset="0"/>
                <a:cs typeface="Times New Roman" pitchFamily="18" charset="0"/>
                <a:hlinkClick r:id="rId2"/>
              </a:rPr>
              <a:t>http://www.clib.dauniv.ac.in/</a:t>
            </a:r>
            <a:endParaRPr lang="en-US" sz="1600" dirty="0" smtClean="0">
              <a:latin typeface="Times New Roman" pitchFamily="18" charset="0"/>
              <a:cs typeface="Times New Roman" pitchFamily="18" charset="0"/>
            </a:endParaRPr>
          </a:p>
          <a:p>
            <a:endParaRPr lang="en-IN" sz="1200"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AE2742D4-D256-41CE-897C-46A4184BBDC5}"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90500" y="3073400"/>
          <a:ext cx="8673671" cy="3073399"/>
        </p:xfrm>
        <a:graphic>
          <a:graphicData uri="http://schemas.openxmlformats.org/drawingml/2006/table">
            <a:tbl>
              <a:tblPr>
                <a:tableStyleId>{08FB837D-C827-4EFA-A057-4D05807E0F7C}</a:tableStyleId>
              </a:tblPr>
              <a:tblGrid>
                <a:gridCol w="4177454"/>
                <a:gridCol w="1207939"/>
                <a:gridCol w="1090500"/>
                <a:gridCol w="1090499"/>
                <a:gridCol w="1107279"/>
              </a:tblGrid>
              <a:tr h="409675">
                <a:tc>
                  <a:txBody>
                    <a:bodyPr/>
                    <a:lstStyle/>
                    <a:p>
                      <a:pPr algn="ctr">
                        <a:lnSpc>
                          <a:spcPct val="115000"/>
                        </a:lnSpc>
                      </a:pPr>
                      <a:r>
                        <a:rPr lang="en-US" sz="1800" dirty="0" smtClean="0"/>
                        <a:t>Year</a:t>
                      </a:r>
                      <a:endParaRPr lang="en-US" sz="1600" b="1"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39370" algn="ctr">
                        <a:lnSpc>
                          <a:spcPct val="115000"/>
                        </a:lnSpc>
                        <a:spcBef>
                          <a:spcPts val="400"/>
                        </a:spcBef>
                        <a:spcAft>
                          <a:spcPts val="800"/>
                        </a:spcAft>
                      </a:pPr>
                      <a:r>
                        <a:rPr lang="en-US" sz="1800" dirty="0" smtClean="0"/>
                        <a:t>2012-13</a:t>
                      </a:r>
                      <a:endParaRPr lang="en-US" sz="1800" b="1"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0" algn="ctr">
                        <a:lnSpc>
                          <a:spcPct val="115000"/>
                        </a:lnSpc>
                        <a:spcBef>
                          <a:spcPts val="400"/>
                        </a:spcBef>
                        <a:spcAft>
                          <a:spcPts val="800"/>
                        </a:spcAft>
                      </a:pPr>
                      <a:r>
                        <a:rPr lang="en-US" sz="1800" dirty="0"/>
                        <a:t>2011-12</a:t>
                      </a:r>
                      <a:endParaRPr lang="en-US" sz="1800" b="1"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0" algn="ctr">
                        <a:lnSpc>
                          <a:spcPct val="115000"/>
                        </a:lnSpc>
                        <a:spcBef>
                          <a:spcPts val="400"/>
                        </a:spcBef>
                        <a:spcAft>
                          <a:spcPts val="800"/>
                        </a:spcAft>
                      </a:pPr>
                      <a:r>
                        <a:rPr lang="en-US" sz="1800" dirty="0"/>
                        <a:t>2010-11</a:t>
                      </a:r>
                      <a:endParaRPr lang="en-US" sz="1800" b="1"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0" algn="ctr">
                        <a:lnSpc>
                          <a:spcPct val="115000"/>
                        </a:lnSpc>
                        <a:spcBef>
                          <a:spcPts val="400"/>
                        </a:spcBef>
                        <a:spcAft>
                          <a:spcPts val="800"/>
                        </a:spcAft>
                      </a:pPr>
                      <a:r>
                        <a:rPr lang="en-US" sz="1800" dirty="0" smtClean="0"/>
                        <a:t>2009-10</a:t>
                      </a:r>
                      <a:endParaRPr lang="en-US" sz="1800" b="1" dirty="0">
                        <a:solidFill>
                          <a:schemeClr val="bg1"/>
                        </a:solidFill>
                        <a:latin typeface="Times New Roman" pitchFamily="18" charset="0"/>
                        <a:ea typeface="Times New Roman"/>
                        <a:cs typeface="Times New Roman" pitchFamily="18" charset="0"/>
                      </a:endParaRPr>
                    </a:p>
                  </a:txBody>
                  <a:tcPr marL="68580" marR="68580" marT="0" marB="0"/>
                </a:tc>
              </a:tr>
              <a:tr h="512511">
                <a:tc>
                  <a:txBody>
                    <a:bodyPr/>
                    <a:lstStyle/>
                    <a:p>
                      <a:pPr marL="0" marR="0" indent="0">
                        <a:lnSpc>
                          <a:spcPct val="115000"/>
                        </a:lnSpc>
                        <a:spcBef>
                          <a:spcPts val="400"/>
                        </a:spcBef>
                        <a:spcAft>
                          <a:spcPts val="800"/>
                        </a:spcAft>
                      </a:pPr>
                      <a:r>
                        <a:rPr lang="en-US" sz="1800" dirty="0"/>
                        <a:t>Student Progression UG to PG</a:t>
                      </a:r>
                      <a:endParaRPr lang="en-US" sz="1800" b="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dirty="0"/>
                        <a:t>50%</a:t>
                      </a:r>
                      <a:endParaRPr lang="en-US" sz="1600" b="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a:t>52%</a:t>
                      </a:r>
                      <a:endParaRPr lang="en-US" sz="1600" b="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a:t>65%</a:t>
                      </a:r>
                      <a:endParaRPr lang="en-US" sz="1600" b="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dirty="0"/>
                        <a:t>82%</a:t>
                      </a:r>
                      <a:endParaRPr lang="en-US" sz="1600" b="0" dirty="0">
                        <a:solidFill>
                          <a:schemeClr val="bg1"/>
                        </a:solidFill>
                        <a:latin typeface="Times New Roman" pitchFamily="18" charset="0"/>
                        <a:ea typeface="Times New Roman"/>
                        <a:cs typeface="Times New Roman" pitchFamily="18" charset="0"/>
                      </a:endParaRPr>
                    </a:p>
                  </a:txBody>
                  <a:tcPr marL="68580" marR="68580" marT="0" marB="0"/>
                </a:tc>
              </a:tr>
              <a:tr h="512511">
                <a:tc>
                  <a:txBody>
                    <a:bodyPr/>
                    <a:lstStyle/>
                    <a:p>
                      <a:pPr marL="0" marR="0" indent="0">
                        <a:lnSpc>
                          <a:spcPct val="115000"/>
                        </a:lnSpc>
                        <a:spcBef>
                          <a:spcPts val="400"/>
                        </a:spcBef>
                        <a:spcAft>
                          <a:spcPts val="800"/>
                        </a:spcAft>
                      </a:pPr>
                      <a:r>
                        <a:rPr lang="en-US" sz="1800" dirty="0"/>
                        <a:t>Student Progression PG to M. Phil.</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dirty="0"/>
                        <a:t>60%</a:t>
                      </a:r>
                      <a:endParaRPr lang="en-US" sz="16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dirty="0"/>
                        <a:t>14%</a:t>
                      </a:r>
                      <a:endParaRPr lang="en-US" sz="16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a:t>7%</a:t>
                      </a:r>
                      <a:endParaRPr lang="en-US" sz="160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269875" marR="0" indent="-269875" algn="ctr">
                        <a:lnSpc>
                          <a:spcPct val="115000"/>
                        </a:lnSpc>
                        <a:spcBef>
                          <a:spcPts val="0"/>
                        </a:spcBef>
                        <a:spcAft>
                          <a:spcPts val="0"/>
                        </a:spcAft>
                        <a:tabLst>
                          <a:tab pos="270510" algn="l"/>
                        </a:tabLst>
                      </a:pPr>
                      <a:r>
                        <a:rPr lang="en-US" sz="1800"/>
                        <a:t>7%</a:t>
                      </a:r>
                      <a:endParaRPr lang="en-US" sz="1600">
                        <a:solidFill>
                          <a:schemeClr val="bg1"/>
                        </a:solidFill>
                        <a:latin typeface="Times New Roman" pitchFamily="18" charset="0"/>
                        <a:ea typeface="Times New Roman"/>
                        <a:cs typeface="Times New Roman" pitchFamily="18" charset="0"/>
                      </a:endParaRPr>
                    </a:p>
                  </a:txBody>
                  <a:tcPr marL="68580" marR="68580" marT="0" marB="0"/>
                </a:tc>
              </a:tr>
              <a:tr h="819351">
                <a:tc>
                  <a:txBody>
                    <a:bodyPr/>
                    <a:lstStyle/>
                    <a:p>
                      <a:pPr marL="0" marR="0" indent="0">
                        <a:lnSpc>
                          <a:spcPct val="115000"/>
                        </a:lnSpc>
                        <a:spcBef>
                          <a:spcPts val="400"/>
                        </a:spcBef>
                        <a:spcAft>
                          <a:spcPts val="800"/>
                        </a:spcAft>
                      </a:pPr>
                      <a:r>
                        <a:rPr lang="en-US" sz="1800" dirty="0"/>
                        <a:t>Student Progression Employed </a:t>
                      </a:r>
                      <a:br>
                        <a:rPr lang="en-US" sz="1800" dirty="0"/>
                      </a:br>
                      <a:r>
                        <a:rPr lang="en-US" sz="1800" dirty="0"/>
                        <a:t>• Campus selection </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0" algn="ctr">
                        <a:lnSpc>
                          <a:spcPct val="115000"/>
                        </a:lnSpc>
                        <a:spcBef>
                          <a:spcPts val="400"/>
                        </a:spcBef>
                        <a:spcAft>
                          <a:spcPts val="800"/>
                        </a:spcAft>
                      </a:pPr>
                      <a:r>
                        <a:rPr lang="en-US" sz="1800" dirty="0" smtClean="0"/>
                        <a:t>30%</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30%</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30%</a:t>
                      </a:r>
                      <a:endParaRPr lang="en-US" sz="1800" dirty="0" smtClean="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30%</a:t>
                      </a:r>
                      <a:endParaRPr lang="en-US" sz="1800" dirty="0" smtClean="0">
                        <a:solidFill>
                          <a:schemeClr val="bg1"/>
                        </a:solidFill>
                        <a:latin typeface="Times New Roman" pitchFamily="18" charset="0"/>
                        <a:ea typeface="Times New Roman"/>
                        <a:cs typeface="Times New Roman" pitchFamily="18" charset="0"/>
                      </a:endParaRPr>
                    </a:p>
                  </a:txBody>
                  <a:tcPr marL="68580" marR="68580" marT="0" marB="0"/>
                </a:tc>
              </a:tr>
              <a:tr h="819351">
                <a:tc>
                  <a:txBody>
                    <a:bodyPr/>
                    <a:lstStyle/>
                    <a:p>
                      <a:pPr marL="0" marR="0" indent="0">
                        <a:lnSpc>
                          <a:spcPct val="115000"/>
                        </a:lnSpc>
                        <a:spcBef>
                          <a:spcPts val="400"/>
                        </a:spcBef>
                        <a:spcAft>
                          <a:spcPts val="800"/>
                        </a:spcAft>
                      </a:pPr>
                      <a:r>
                        <a:rPr lang="en-US" sz="1800" dirty="0"/>
                        <a:t>Student Progression Employed </a:t>
                      </a:r>
                      <a:br>
                        <a:rPr lang="en-US" sz="1800" dirty="0"/>
                      </a:br>
                      <a:r>
                        <a:rPr lang="en-US" sz="1800" dirty="0"/>
                        <a:t>•  Other than campus recruitment </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15000"/>
                        </a:lnSpc>
                        <a:spcBef>
                          <a:spcPts val="400"/>
                        </a:spcBef>
                        <a:spcAft>
                          <a:spcPts val="800"/>
                        </a:spcAft>
                        <a:buClrTx/>
                        <a:buSzTx/>
                        <a:buFontTx/>
                        <a:buNone/>
                        <a:tabLst/>
                        <a:defRPr/>
                      </a:pPr>
                      <a:r>
                        <a:rPr lang="en-US" sz="1800" dirty="0" smtClean="0"/>
                        <a:t>70%</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70%</a:t>
                      </a:r>
                      <a:endParaRPr lang="en-US" sz="1800" dirty="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70%</a:t>
                      </a:r>
                      <a:endParaRPr lang="en-US" sz="1800" dirty="0" smtClean="0">
                        <a:solidFill>
                          <a:schemeClr val="bg1"/>
                        </a:solidFill>
                        <a:latin typeface="Times New Roman" pitchFamily="18" charset="0"/>
                        <a:ea typeface="Times New Roman"/>
                        <a:cs typeface="Times New Roman" pitchFamily="18" charset="0"/>
                      </a:endParaRPr>
                    </a:p>
                  </a:txBody>
                  <a:tcPr marL="68580" marR="68580" marT="0" marB="0"/>
                </a:tc>
                <a:tc>
                  <a:txBody>
                    <a:bodyPr/>
                    <a:lstStyle/>
                    <a:p>
                      <a:pPr marL="0" marR="0" indent="270510" algn="ctr" defTabSz="914400" rtl="0" eaLnBrk="1" fontAlgn="auto" latinLnBrk="0" hangingPunct="1">
                        <a:lnSpc>
                          <a:spcPct val="115000"/>
                        </a:lnSpc>
                        <a:spcBef>
                          <a:spcPts val="400"/>
                        </a:spcBef>
                        <a:spcAft>
                          <a:spcPts val="800"/>
                        </a:spcAft>
                        <a:buClrTx/>
                        <a:buSzTx/>
                        <a:buFontTx/>
                        <a:buNone/>
                        <a:tabLst/>
                        <a:defRPr/>
                      </a:pPr>
                      <a:r>
                        <a:rPr lang="en-US" sz="1800" dirty="0" smtClean="0"/>
                        <a:t>70%</a:t>
                      </a:r>
                      <a:endParaRPr lang="en-US" sz="1800" dirty="0" smtClean="0">
                        <a:solidFill>
                          <a:schemeClr val="bg1"/>
                        </a:solidFill>
                        <a:latin typeface="Times New Roman" pitchFamily="18" charset="0"/>
                        <a:ea typeface="Times New Roman"/>
                        <a:cs typeface="Times New Roman" pitchFamily="18" charset="0"/>
                      </a:endParaRPr>
                    </a:p>
                  </a:txBody>
                  <a:tcPr marL="68580" marR="68580" marT="0" marB="0"/>
                </a:tc>
              </a:tr>
            </a:tbl>
          </a:graphicData>
        </a:graphic>
      </p:graphicFrame>
      <p:sp>
        <p:nvSpPr>
          <p:cNvPr id="10" name="Slide Number Placeholder 9"/>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26</a:t>
            </a:fld>
            <a:endParaRPr lang="en-IN">
              <a:latin typeface="Times New Roman" pitchFamily="18" charset="0"/>
              <a:cs typeface="Times New Roman" pitchFamily="18" charset="0"/>
            </a:endParaRPr>
          </a:p>
        </p:txBody>
      </p:sp>
    </p:spTree>
    <p:extLst>
      <p:ext uri="{BB962C8B-B14F-4D97-AF65-F5344CB8AC3E}">
        <p14:creationId xmlns="" xmlns:p14="http://schemas.microsoft.com/office/powerpoint/2010/main" val="246234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1700"/>
            <a:ext cx="8483599" cy="2070100"/>
          </a:xfrm>
        </p:spPr>
        <p:txBody>
          <a:bodyPr>
            <a:noAutofit/>
          </a:bodyPr>
          <a:lstStyle/>
          <a:p>
            <a:pPr marL="0" indent="0">
              <a:buNone/>
            </a:pPr>
            <a:r>
              <a:rPr lang="en-US" sz="1600" b="1" dirty="0" smtClean="0">
                <a:solidFill>
                  <a:schemeClr val="bg1"/>
                </a:solidFill>
                <a:latin typeface="Times New Roman" pitchFamily="18" charset="0"/>
                <a:cs typeface="Times New Roman" pitchFamily="18" charset="0"/>
              </a:rPr>
              <a:t>The Students of Department are actively participating in sports and other extracurricular activities organized by university.</a:t>
            </a:r>
          </a:p>
        </p:txBody>
      </p:sp>
      <p:sp>
        <p:nvSpPr>
          <p:cNvPr id="9" name="Date Placeholder 8"/>
          <p:cNvSpPr>
            <a:spLocks noGrp="1"/>
          </p:cNvSpPr>
          <p:nvPr>
            <p:ph type="dt" sz="half" idx="10"/>
          </p:nvPr>
        </p:nvSpPr>
        <p:spPr/>
        <p:txBody>
          <a:bodyPr/>
          <a:lstStyle/>
          <a:p>
            <a:fld id="{C5BFEC07-DC3E-44D6-84A1-EC72FA3261D3}"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10" name="Footer Placeholder 9"/>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4" name="Rectangle 3"/>
          <p:cNvSpPr/>
          <p:nvPr/>
        </p:nvSpPr>
        <p:spPr>
          <a:xfrm>
            <a:off x="749300" y="114300"/>
            <a:ext cx="49022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Our Stars</a:t>
            </a:r>
            <a:endParaRPr lang="en-US" sz="4400" b="1"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93701" y="1574804"/>
          <a:ext cx="8216899" cy="4740142"/>
        </p:xfrm>
        <a:graphic>
          <a:graphicData uri="http://schemas.openxmlformats.org/drawingml/2006/table">
            <a:tbl>
              <a:tblPr>
                <a:tableStyleId>{08FB837D-C827-4EFA-A057-4D05807E0F7C}</a:tableStyleId>
              </a:tblPr>
              <a:tblGrid>
                <a:gridCol w="589562"/>
                <a:gridCol w="1906834"/>
                <a:gridCol w="1264737"/>
                <a:gridCol w="2295984"/>
                <a:gridCol w="2159782"/>
              </a:tblGrid>
              <a:tr h="430922">
                <a:tc>
                  <a:txBody>
                    <a:bodyPr/>
                    <a:lstStyle/>
                    <a:p>
                      <a:pPr marL="0" marR="0" indent="0">
                        <a:lnSpc>
                          <a:spcPct val="115000"/>
                        </a:lnSpc>
                        <a:spcBef>
                          <a:spcPts val="400"/>
                        </a:spcBef>
                        <a:spcAft>
                          <a:spcPts val="0"/>
                        </a:spcAft>
                        <a:tabLst>
                          <a:tab pos="270510" algn="l"/>
                        </a:tabLst>
                      </a:pPr>
                      <a:r>
                        <a:rPr lang="en-US" sz="1800" dirty="0" smtClean="0"/>
                        <a:t>No</a:t>
                      </a:r>
                      <a:r>
                        <a:rPr lang="en-US" sz="1800" dirty="0"/>
                        <a:t>.</a:t>
                      </a:r>
                      <a:endParaRPr lang="en-US" sz="1800" dirty="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dirty="0"/>
                        <a:t>Name of Alumni</a:t>
                      </a:r>
                      <a:endParaRPr lang="en-US" sz="1800" dirty="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Session</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dirty="0"/>
                        <a:t>Position</a:t>
                      </a:r>
                      <a:endParaRPr lang="en-US" sz="1800" dirty="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Organization</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01</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dirty="0" err="1"/>
                        <a:t>Navin</a:t>
                      </a:r>
                      <a:r>
                        <a:rPr lang="en-US" sz="1800" dirty="0"/>
                        <a:t> </a:t>
                      </a:r>
                      <a:r>
                        <a:rPr lang="en-US" sz="1800" dirty="0" err="1"/>
                        <a:t>Soni</a:t>
                      </a:r>
                      <a:endParaRPr lang="en-US" sz="1800" dirty="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dirty="0"/>
                        <a:t>1996-97</a:t>
                      </a:r>
                      <a:endParaRPr lang="en-US" sz="1800" dirty="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Scientist-B</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DESIDOC</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02</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Prashant Kumar</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1996-97</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Scientific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dirty="0"/>
                        <a:t>ARIES, </a:t>
                      </a:r>
                      <a:r>
                        <a:rPr lang="en-US" sz="1800" dirty="0" err="1" smtClean="0"/>
                        <a:t>Nainital</a:t>
                      </a:r>
                      <a:endParaRPr lang="en-US" sz="1800" dirty="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03</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Vilas Nimbalkar</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1997-98</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dirty="0"/>
                        <a:t>Sr. Tech. Assistant</a:t>
                      </a:r>
                      <a:endParaRPr lang="en-US" sz="1800" dirty="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IIM, Indore</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04</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Raj Boria</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1999-2000</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Assistant Professor</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Vikram Univ. Ujjain</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05</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Ratan Kumar Jha</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2003-04</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Information Analyst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TERI, New Delhi</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06</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Abhishek Gupta</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2010-11</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Sr. Tech.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IIM, Udaipur</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07</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Ravikaran Sahu</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2010-11</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Sr. Tech.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DESIDOC</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08</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Megha Kushwah</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2010-11</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Library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IIITDM, Jabalpur</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09</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8255" algn="l"/>
                        </a:tabLst>
                      </a:pPr>
                      <a:r>
                        <a:rPr lang="en-US" sz="1800"/>
                        <a:t>Satish Bisen</a:t>
                      </a:r>
                      <a:endParaRPr lang="en-US" sz="180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2010-11</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Sr. Tech.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a:t>IIT, Indore</a:t>
                      </a:r>
                      <a:endParaRPr lang="en-US" sz="1800">
                        <a:latin typeface="Times New Roman"/>
                        <a:ea typeface="Times New Roman"/>
                      </a:endParaRPr>
                    </a:p>
                  </a:txBody>
                  <a:tcPr marL="68580" marR="68580" marT="0" marB="0"/>
                </a:tc>
              </a:tr>
              <a:tr h="430922">
                <a:tc>
                  <a:txBody>
                    <a:bodyPr/>
                    <a:lstStyle/>
                    <a:p>
                      <a:pPr marL="0" marR="0" indent="0">
                        <a:lnSpc>
                          <a:spcPct val="115000"/>
                        </a:lnSpc>
                        <a:spcBef>
                          <a:spcPts val="400"/>
                        </a:spcBef>
                        <a:spcAft>
                          <a:spcPts val="0"/>
                        </a:spcAft>
                        <a:tabLst>
                          <a:tab pos="270510" algn="l"/>
                        </a:tabLst>
                      </a:pPr>
                      <a:r>
                        <a:rPr lang="en-US" sz="1800"/>
                        <a:t>10</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dirty="0" smtClean="0"/>
                        <a:t>L. R. </a:t>
                      </a:r>
                      <a:r>
                        <a:rPr lang="en-US" sz="1800" dirty="0" err="1"/>
                        <a:t>Ahirwar</a:t>
                      </a:r>
                      <a:endParaRPr lang="en-US" sz="1800" dirty="0">
                        <a:latin typeface="Times New Roman"/>
                        <a:ea typeface="Times New Roman"/>
                      </a:endParaRPr>
                    </a:p>
                  </a:txBody>
                  <a:tcPr marL="68580" marR="68580" marT="0" marB="0"/>
                </a:tc>
                <a:tc>
                  <a:txBody>
                    <a:bodyPr/>
                    <a:lstStyle/>
                    <a:p>
                      <a:pPr marL="0" marR="0" indent="0" algn="ctr">
                        <a:lnSpc>
                          <a:spcPct val="115000"/>
                        </a:lnSpc>
                        <a:spcBef>
                          <a:spcPts val="400"/>
                        </a:spcBef>
                        <a:spcAft>
                          <a:spcPts val="0"/>
                        </a:spcAft>
                        <a:tabLst>
                          <a:tab pos="270510" algn="l"/>
                        </a:tabLst>
                      </a:pPr>
                      <a:r>
                        <a:rPr lang="en-US" sz="1800"/>
                        <a:t>2011-12</a:t>
                      </a:r>
                      <a:endParaRPr lang="en-US" sz="1800">
                        <a:latin typeface="Times New Roman"/>
                        <a:ea typeface="Times New Roman"/>
                      </a:endParaRPr>
                    </a:p>
                  </a:txBody>
                  <a:tcPr marL="68580" marR="68580" marT="0" marB="0" anchor="ctr"/>
                </a:tc>
                <a:tc>
                  <a:txBody>
                    <a:bodyPr/>
                    <a:lstStyle/>
                    <a:p>
                      <a:pPr marL="0" marR="0" indent="0">
                        <a:lnSpc>
                          <a:spcPct val="115000"/>
                        </a:lnSpc>
                        <a:spcBef>
                          <a:spcPts val="400"/>
                        </a:spcBef>
                        <a:spcAft>
                          <a:spcPts val="0"/>
                        </a:spcAft>
                        <a:tabLst>
                          <a:tab pos="270510" algn="l"/>
                        </a:tabLst>
                      </a:pPr>
                      <a:r>
                        <a:rPr lang="en-US" sz="1800"/>
                        <a:t>Sr. Tech. Assistant</a:t>
                      </a:r>
                      <a:endParaRPr lang="en-US" sz="1800">
                        <a:latin typeface="Times New Roman"/>
                        <a:ea typeface="Times New Roman"/>
                      </a:endParaRPr>
                    </a:p>
                  </a:txBody>
                  <a:tcPr marL="68580" marR="68580" marT="0" marB="0"/>
                </a:tc>
                <a:tc>
                  <a:txBody>
                    <a:bodyPr/>
                    <a:lstStyle/>
                    <a:p>
                      <a:pPr marL="0" marR="0" indent="0">
                        <a:lnSpc>
                          <a:spcPct val="115000"/>
                        </a:lnSpc>
                        <a:spcBef>
                          <a:spcPts val="400"/>
                        </a:spcBef>
                        <a:spcAft>
                          <a:spcPts val="0"/>
                        </a:spcAft>
                        <a:tabLst>
                          <a:tab pos="270510" algn="l"/>
                        </a:tabLst>
                      </a:pPr>
                      <a:r>
                        <a:rPr lang="en-US" sz="1800" dirty="0"/>
                        <a:t>IIT, Indore</a:t>
                      </a:r>
                      <a:endParaRPr lang="en-US" sz="1800" dirty="0">
                        <a:latin typeface="Times New Roman"/>
                        <a:ea typeface="Times New Roman"/>
                      </a:endParaRPr>
                    </a:p>
                  </a:txBody>
                  <a:tcPr marL="68580" marR="68580" marT="0" marB="0"/>
                </a:tc>
              </a:tr>
            </a:tbl>
          </a:graphicData>
        </a:graphic>
      </p:graphicFrame>
      <p:sp>
        <p:nvSpPr>
          <p:cNvPr id="11" name="Slide Number Placeholder 10"/>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27</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177800"/>
            <a:ext cx="872490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Students’ Participation and Activities</a:t>
            </a:r>
            <a:endParaRPr lang="en-US" sz="4000" b="1" dirty="0">
              <a:latin typeface="Times New Roman" pitchFamily="18" charset="0"/>
              <a:cs typeface="Times New Roman" pitchFamily="18" charset="0"/>
            </a:endParaRPr>
          </a:p>
        </p:txBody>
      </p:sp>
      <p:pic>
        <p:nvPicPr>
          <p:cNvPr id="5" name="Picture 4" descr="C:\Documents and Settings\admin.DAVV-AB4DF24C9C\Desktop\Office 2013\December 2013\Photos\Photo0605.jpg"/>
          <p:cNvPicPr/>
          <p:nvPr/>
        </p:nvPicPr>
        <p:blipFill>
          <a:blip r:embed="rId2" cstate="print"/>
          <a:srcRect/>
          <a:stretch>
            <a:fillRect/>
          </a:stretch>
        </p:blipFill>
        <p:spPr bwMode="auto">
          <a:xfrm>
            <a:off x="190499" y="1219200"/>
            <a:ext cx="2299771" cy="1740210"/>
          </a:xfrm>
          <a:prstGeom prst="rect">
            <a:avLst/>
          </a:prstGeom>
          <a:noFill/>
          <a:ln w="9525">
            <a:noFill/>
            <a:miter lim="800000"/>
            <a:headEnd/>
            <a:tailEnd/>
          </a:ln>
        </p:spPr>
      </p:pic>
      <p:pic>
        <p:nvPicPr>
          <p:cNvPr id="6" name="Picture 5" descr="C:\Documents and Settings\admin.DAVV-AB4DF24C9C\Desktop\Office 2013\December 2013\Photos\789.jpg"/>
          <p:cNvPicPr/>
          <p:nvPr/>
        </p:nvPicPr>
        <p:blipFill>
          <a:blip r:embed="rId3" cstate="print"/>
          <a:srcRect/>
          <a:stretch>
            <a:fillRect/>
          </a:stretch>
        </p:blipFill>
        <p:spPr bwMode="auto">
          <a:xfrm>
            <a:off x="2514600" y="1238250"/>
            <a:ext cx="2120900" cy="1682750"/>
          </a:xfrm>
          <a:prstGeom prst="rect">
            <a:avLst/>
          </a:prstGeom>
          <a:noFill/>
          <a:ln w="9525">
            <a:noFill/>
            <a:miter lim="800000"/>
            <a:headEnd/>
            <a:tailEnd/>
          </a:ln>
        </p:spPr>
      </p:pic>
      <p:pic>
        <p:nvPicPr>
          <p:cNvPr id="7" name="Picture 6" descr="C:\Documents and Settings\admin.DAVV-AB4DF24C9C\Desktop\Office 2013\December 2013\Photos\Photo0608.jpg"/>
          <p:cNvPicPr/>
          <p:nvPr/>
        </p:nvPicPr>
        <p:blipFill>
          <a:blip r:embed="rId4" cstate="print"/>
          <a:srcRect/>
          <a:stretch>
            <a:fillRect/>
          </a:stretch>
        </p:blipFill>
        <p:spPr bwMode="auto">
          <a:xfrm>
            <a:off x="4635500" y="1257299"/>
            <a:ext cx="2210336" cy="1674541"/>
          </a:xfrm>
          <a:prstGeom prst="rect">
            <a:avLst/>
          </a:prstGeom>
          <a:noFill/>
          <a:ln w="9525">
            <a:noFill/>
            <a:miter lim="800000"/>
            <a:headEnd/>
            <a:tailEnd/>
          </a:ln>
        </p:spPr>
      </p:pic>
      <p:pic>
        <p:nvPicPr>
          <p:cNvPr id="8" name="Picture 7" descr="C:\Documents and Settings\admin.DAVV-AB4DF24C9C\Desktop\Office 2013\December 2013\Photos\Photo0630.jpg"/>
          <p:cNvPicPr/>
          <p:nvPr/>
        </p:nvPicPr>
        <p:blipFill>
          <a:blip r:embed="rId5" cstate="print"/>
          <a:srcRect/>
          <a:stretch>
            <a:fillRect/>
          </a:stretch>
        </p:blipFill>
        <p:spPr bwMode="auto">
          <a:xfrm>
            <a:off x="6845300" y="1231900"/>
            <a:ext cx="2312548" cy="1740210"/>
          </a:xfrm>
          <a:prstGeom prst="rect">
            <a:avLst/>
          </a:prstGeom>
          <a:noFill/>
          <a:ln w="9525">
            <a:noFill/>
            <a:miter lim="800000"/>
            <a:headEnd/>
            <a:tailEnd/>
          </a:ln>
        </p:spPr>
      </p:pic>
      <p:pic>
        <p:nvPicPr>
          <p:cNvPr id="15" name="Picture 14" descr="C:\Documents and Settings\admin.DAVV-AB4DF24C9C\Local Settings\Temporary Internet Files\Content.Word\DSCF0241.jpg"/>
          <p:cNvPicPr/>
          <p:nvPr/>
        </p:nvPicPr>
        <p:blipFill>
          <a:blip r:embed="rId6" cstate="print"/>
          <a:srcRect/>
          <a:stretch>
            <a:fillRect/>
          </a:stretch>
        </p:blipFill>
        <p:spPr bwMode="auto">
          <a:xfrm>
            <a:off x="6896100" y="4064000"/>
            <a:ext cx="2019300" cy="1435100"/>
          </a:xfrm>
          <a:prstGeom prst="rect">
            <a:avLst/>
          </a:prstGeom>
          <a:noFill/>
          <a:ln w="9525">
            <a:noFill/>
            <a:miter lim="800000"/>
            <a:headEnd/>
            <a:tailEnd/>
          </a:ln>
        </p:spPr>
      </p:pic>
      <p:sp>
        <p:nvSpPr>
          <p:cNvPr id="16" name="Rounded Rectangle 15"/>
          <p:cNvSpPr/>
          <p:nvPr/>
        </p:nvSpPr>
        <p:spPr>
          <a:xfrm>
            <a:off x="228600" y="2984500"/>
            <a:ext cx="220980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Volleyball Team: 2012-13</a:t>
            </a:r>
          </a:p>
          <a:p>
            <a:pPr algn="ctr"/>
            <a:r>
              <a:rPr lang="en-US" sz="1400" b="1" dirty="0" smtClean="0">
                <a:latin typeface="Times New Roman" pitchFamily="18" charset="0"/>
                <a:cs typeface="Times New Roman" pitchFamily="18" charset="0"/>
              </a:rPr>
              <a:t>At Interdepartmental Activities</a:t>
            </a:r>
          </a:p>
          <a:p>
            <a:pPr algn="ctr"/>
            <a:endParaRPr lang="en-US" dirty="0">
              <a:latin typeface="Times New Roman" pitchFamily="18" charset="0"/>
              <a:cs typeface="Times New Roman" pitchFamily="18" charset="0"/>
            </a:endParaRPr>
          </a:p>
        </p:txBody>
      </p:sp>
      <p:sp>
        <p:nvSpPr>
          <p:cNvPr id="17" name="Rounded Rectangle 16"/>
          <p:cNvSpPr/>
          <p:nvPr/>
        </p:nvSpPr>
        <p:spPr>
          <a:xfrm>
            <a:off x="2527300" y="2946400"/>
            <a:ext cx="20828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Cricket Team: 2012-13</a:t>
            </a:r>
          </a:p>
          <a:p>
            <a:pPr algn="ctr"/>
            <a:r>
              <a:rPr lang="en-US" sz="1400" b="1" dirty="0" smtClean="0">
                <a:latin typeface="Times New Roman" pitchFamily="18" charset="0"/>
                <a:cs typeface="Times New Roman" pitchFamily="18" charset="0"/>
              </a:rPr>
              <a:t>At Interdepartmental Activities</a:t>
            </a:r>
          </a:p>
          <a:p>
            <a:pPr algn="ctr"/>
            <a:endParaRPr lang="en-US" dirty="0">
              <a:latin typeface="Times New Roman" pitchFamily="18" charset="0"/>
              <a:cs typeface="Times New Roman" pitchFamily="18" charset="0"/>
            </a:endParaRPr>
          </a:p>
        </p:txBody>
      </p:sp>
      <p:sp>
        <p:nvSpPr>
          <p:cNvPr id="18" name="Rounded Rectangle 17"/>
          <p:cNvSpPr/>
          <p:nvPr/>
        </p:nvSpPr>
        <p:spPr>
          <a:xfrm>
            <a:off x="4610100" y="2971800"/>
            <a:ext cx="2273300" cy="67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Badminton Team: 2012-13</a:t>
            </a:r>
          </a:p>
          <a:p>
            <a:pPr algn="ctr"/>
            <a:r>
              <a:rPr lang="en-US" sz="1400" b="1" dirty="0" smtClean="0">
                <a:latin typeface="Times New Roman" pitchFamily="18" charset="0"/>
                <a:cs typeface="Times New Roman" pitchFamily="18" charset="0"/>
              </a:rPr>
              <a:t>At Interdepartmental Activities</a:t>
            </a:r>
          </a:p>
          <a:p>
            <a:pPr algn="ctr"/>
            <a:endParaRPr lang="en-US" dirty="0">
              <a:latin typeface="Times New Roman" pitchFamily="18" charset="0"/>
              <a:cs typeface="Times New Roman" pitchFamily="18" charset="0"/>
            </a:endParaRPr>
          </a:p>
        </p:txBody>
      </p:sp>
      <p:sp>
        <p:nvSpPr>
          <p:cNvPr id="19" name="Rounded Rectangle 18"/>
          <p:cNvSpPr/>
          <p:nvPr/>
        </p:nvSpPr>
        <p:spPr>
          <a:xfrm>
            <a:off x="6870700" y="2971800"/>
            <a:ext cx="2273300" cy="66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Skit Competition: 2012-13</a:t>
            </a:r>
          </a:p>
          <a:p>
            <a:pPr algn="ctr"/>
            <a:r>
              <a:rPr lang="en-US" sz="1400" b="1" dirty="0" smtClean="0">
                <a:latin typeface="Times New Roman" pitchFamily="18" charset="0"/>
                <a:cs typeface="Times New Roman" pitchFamily="18" charset="0"/>
              </a:rPr>
              <a:t>At Interdepartmental Activities</a:t>
            </a:r>
          </a:p>
          <a:p>
            <a:pPr algn="ctr"/>
            <a:endParaRPr lang="en-US" dirty="0">
              <a:latin typeface="Times New Roman" pitchFamily="18" charset="0"/>
              <a:cs typeface="Times New Roman" pitchFamily="18" charset="0"/>
            </a:endParaRPr>
          </a:p>
        </p:txBody>
      </p:sp>
      <p:sp>
        <p:nvSpPr>
          <p:cNvPr id="22" name="Rounded Rectangle 21"/>
          <p:cNvSpPr/>
          <p:nvPr/>
        </p:nvSpPr>
        <p:spPr>
          <a:xfrm>
            <a:off x="4699000" y="5511800"/>
            <a:ext cx="21209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Librarian’s Day: 2012-13</a:t>
            </a:r>
          </a:p>
          <a:p>
            <a:pPr algn="ctr"/>
            <a:r>
              <a:rPr lang="en-US" sz="1400" b="1" dirty="0" smtClean="0">
                <a:latin typeface="Times New Roman" pitchFamily="18" charset="0"/>
                <a:cs typeface="Times New Roman" pitchFamily="18" charset="0"/>
              </a:rPr>
              <a:t>In the department</a:t>
            </a:r>
          </a:p>
          <a:p>
            <a:pPr algn="ctr"/>
            <a:endParaRPr lang="en-US" dirty="0">
              <a:latin typeface="Times New Roman" pitchFamily="18" charset="0"/>
              <a:cs typeface="Times New Roman" pitchFamily="18" charset="0"/>
            </a:endParaRPr>
          </a:p>
        </p:txBody>
      </p:sp>
      <p:sp>
        <p:nvSpPr>
          <p:cNvPr id="24" name="Rounded Rectangle 23"/>
          <p:cNvSpPr/>
          <p:nvPr/>
        </p:nvSpPr>
        <p:spPr>
          <a:xfrm>
            <a:off x="6896100" y="5537200"/>
            <a:ext cx="20828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Academic Activities: 2012-13</a:t>
            </a:r>
          </a:p>
          <a:p>
            <a:pPr algn="ctr"/>
            <a:r>
              <a:rPr lang="en-US" sz="1400" b="1" dirty="0" smtClean="0">
                <a:latin typeface="Times New Roman" pitchFamily="18" charset="0"/>
                <a:cs typeface="Times New Roman" pitchFamily="18" charset="0"/>
              </a:rPr>
              <a:t>In the department</a:t>
            </a:r>
          </a:p>
          <a:p>
            <a:pPr algn="ctr"/>
            <a:endParaRPr lang="en-US" dirty="0">
              <a:latin typeface="Times New Roman" pitchFamily="18" charset="0"/>
              <a:cs typeface="Times New Roman" pitchFamily="18" charset="0"/>
            </a:endParaRPr>
          </a:p>
        </p:txBody>
      </p:sp>
      <p:pic>
        <p:nvPicPr>
          <p:cNvPr id="26" name="Picture 25" descr="C:\Documents and Settings\admin.DAVV-AB4DF24C9C\Desktop\Office 2013\December 2013\Photos\DSCN0048.JPG"/>
          <p:cNvPicPr/>
          <p:nvPr/>
        </p:nvPicPr>
        <p:blipFill>
          <a:blip r:embed="rId7" cstate="print"/>
          <a:srcRect/>
          <a:stretch>
            <a:fillRect/>
          </a:stretch>
        </p:blipFill>
        <p:spPr bwMode="auto">
          <a:xfrm>
            <a:off x="168275" y="4051300"/>
            <a:ext cx="2206625" cy="1371600"/>
          </a:xfrm>
          <a:prstGeom prst="rect">
            <a:avLst/>
          </a:prstGeom>
          <a:noFill/>
        </p:spPr>
      </p:pic>
      <p:sp>
        <p:nvSpPr>
          <p:cNvPr id="28" name="Rounded Rectangle 27"/>
          <p:cNvSpPr/>
          <p:nvPr/>
        </p:nvSpPr>
        <p:spPr>
          <a:xfrm>
            <a:off x="2476500" y="5486400"/>
            <a:ext cx="20828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Teacher’s Day: 2012-13</a:t>
            </a:r>
          </a:p>
          <a:p>
            <a:pPr algn="ctr"/>
            <a:r>
              <a:rPr lang="en-US" sz="1400" b="1" dirty="0" smtClean="0">
                <a:latin typeface="Times New Roman" pitchFamily="18" charset="0"/>
                <a:cs typeface="Times New Roman" pitchFamily="18" charset="0"/>
              </a:rPr>
              <a:t>In the department</a:t>
            </a:r>
          </a:p>
          <a:p>
            <a:pPr algn="ctr"/>
            <a:endParaRPr lang="en-US" dirty="0">
              <a:latin typeface="Times New Roman" pitchFamily="18" charset="0"/>
              <a:cs typeface="Times New Roman" pitchFamily="18" charset="0"/>
            </a:endParaRPr>
          </a:p>
        </p:txBody>
      </p:sp>
      <p:pic>
        <p:nvPicPr>
          <p:cNvPr id="29" name="Picture 28" descr="C:\Documents and Settings\admin.DAVV-AB4DF24C9C\Desktop\Office 2013\December 2013\Photos\DSCF0263.JPG"/>
          <p:cNvPicPr/>
          <p:nvPr/>
        </p:nvPicPr>
        <p:blipFill>
          <a:blip r:embed="rId8" cstate="print"/>
          <a:srcRect/>
          <a:stretch>
            <a:fillRect/>
          </a:stretch>
        </p:blipFill>
        <p:spPr bwMode="auto">
          <a:xfrm>
            <a:off x="4645025" y="4052093"/>
            <a:ext cx="2200275" cy="1421607"/>
          </a:xfrm>
          <a:prstGeom prst="rect">
            <a:avLst/>
          </a:prstGeom>
          <a:noFill/>
          <a:ln w="9525">
            <a:noFill/>
            <a:miter lim="800000"/>
            <a:headEnd/>
            <a:tailEnd/>
          </a:ln>
        </p:spPr>
      </p:pic>
      <p:sp>
        <p:nvSpPr>
          <p:cNvPr id="30" name="Rounded Rectangle 29"/>
          <p:cNvSpPr/>
          <p:nvPr/>
        </p:nvSpPr>
        <p:spPr>
          <a:xfrm>
            <a:off x="0" y="5461000"/>
            <a:ext cx="2400300" cy="698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Folk Dance : 2011-12</a:t>
            </a:r>
          </a:p>
          <a:p>
            <a:pPr algn="ctr"/>
            <a:r>
              <a:rPr lang="en-US" sz="1400" b="1" dirty="0" smtClean="0">
                <a:latin typeface="Times New Roman" pitchFamily="18" charset="0"/>
                <a:cs typeface="Times New Roman" pitchFamily="18" charset="0"/>
              </a:rPr>
              <a:t>In the  Alumni Meet</a:t>
            </a:r>
          </a:p>
          <a:p>
            <a:pPr algn="ctr"/>
            <a:endParaRPr lang="en-US" dirty="0">
              <a:latin typeface="Times New Roman" pitchFamily="18" charset="0"/>
              <a:cs typeface="Times New Roman" pitchFamily="18" charset="0"/>
            </a:endParaRPr>
          </a:p>
        </p:txBody>
      </p:sp>
      <p:pic>
        <p:nvPicPr>
          <p:cNvPr id="31" name="Picture 30" descr="C:\Documents and Settings\admin.DAVV-AB4DF24C9C\Desktop\Office 2013\December 2013\Photos\408257_335969983160294_1141367777_n.jpg"/>
          <p:cNvPicPr/>
          <p:nvPr/>
        </p:nvPicPr>
        <p:blipFill>
          <a:blip r:embed="rId9" cstate="print"/>
          <a:srcRect/>
          <a:stretch>
            <a:fillRect/>
          </a:stretch>
        </p:blipFill>
        <p:spPr bwMode="auto">
          <a:xfrm>
            <a:off x="2518834" y="4076700"/>
            <a:ext cx="2053166" cy="1397000"/>
          </a:xfrm>
          <a:prstGeom prst="rect">
            <a:avLst/>
          </a:prstGeom>
          <a:noFill/>
          <a:ln w="9525">
            <a:noFill/>
            <a:miter lim="800000"/>
            <a:headEnd/>
            <a:tailEnd/>
          </a:ln>
        </p:spPr>
      </p:pic>
      <p:sp>
        <p:nvSpPr>
          <p:cNvPr id="32" name="Date Placeholder 31"/>
          <p:cNvSpPr>
            <a:spLocks noGrp="1"/>
          </p:cNvSpPr>
          <p:nvPr>
            <p:ph type="dt" sz="half" idx="10"/>
          </p:nvPr>
        </p:nvSpPr>
        <p:spPr/>
        <p:txBody>
          <a:bodyPr/>
          <a:lstStyle/>
          <a:p>
            <a:fld id="{04FEDA3E-2252-460A-8A05-32A602B8C23B}"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33" name="Footer Placeholder 32"/>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34" name="Slide Number Placeholder 33"/>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28</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0" y="12700"/>
            <a:ext cx="6985000" cy="825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Governance, Leadership and Management</a:t>
            </a:r>
            <a:endParaRPr lang="en-US" sz="2800" b="1" dirty="0">
              <a:latin typeface="Times New Roman" pitchFamily="18" charset="0"/>
              <a:cs typeface="Times New Roman" pitchFamily="18" charset="0"/>
            </a:endParaRPr>
          </a:p>
        </p:txBody>
      </p:sp>
      <p:sp>
        <p:nvSpPr>
          <p:cNvPr id="6" name="Oval 5"/>
          <p:cNvSpPr/>
          <p:nvPr/>
        </p:nvSpPr>
        <p:spPr>
          <a:xfrm>
            <a:off x="0" y="1054100"/>
            <a:ext cx="2654300" cy="1574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Institutional Policies, Plans and Leadership</a:t>
            </a:r>
            <a:endParaRPr lang="en-US" sz="2000" b="1" dirty="0">
              <a:solidFill>
                <a:schemeClr val="bg1"/>
              </a:solidFill>
              <a:latin typeface="Times New Roman" pitchFamily="18" charset="0"/>
              <a:cs typeface="Times New Roman" pitchFamily="18" charset="0"/>
            </a:endParaRPr>
          </a:p>
        </p:txBody>
      </p:sp>
      <p:sp>
        <p:nvSpPr>
          <p:cNvPr id="7" name="Rounded Rectangle 6"/>
          <p:cNvSpPr/>
          <p:nvPr/>
        </p:nvSpPr>
        <p:spPr>
          <a:xfrm>
            <a:off x="2628900" y="952500"/>
            <a:ext cx="6515100" cy="168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gn="just" fontAlgn="base">
              <a:spcBef>
                <a:spcPct val="0"/>
              </a:spcBef>
              <a:spcAft>
                <a:spcPct val="0"/>
              </a:spcAft>
              <a:buFontTx/>
              <a:buChar char="•"/>
            </a:pPr>
            <a:r>
              <a:rPr lang="en-US" sz="1600" dirty="0" smtClean="0">
                <a:latin typeface="Times New Roman" pitchFamily="18" charset="0"/>
                <a:cs typeface="Times New Roman" pitchFamily="18" charset="0"/>
              </a:rPr>
              <a:t>Organization at departmental level is Head, who is the Librarian of the University, Faculty members, and IV class employee. </a:t>
            </a:r>
          </a:p>
          <a:p>
            <a:pPr marL="228600" lvl="0" indent="-228600" algn="just" fontAlgn="base">
              <a:spcBef>
                <a:spcPct val="0"/>
              </a:spcBef>
              <a:spcAft>
                <a:spcPct val="0"/>
              </a:spcAft>
              <a:buFontTx/>
              <a:buChar char="•"/>
            </a:pPr>
            <a:r>
              <a:rPr lang="en-US" sz="1600" dirty="0" smtClean="0">
                <a:latin typeface="Times New Roman" pitchFamily="18" charset="0"/>
                <a:cs typeface="Times New Roman" pitchFamily="18" charset="0"/>
              </a:rPr>
              <a:t>Every issue is discussed in Departmental Committee and manage different situations. </a:t>
            </a:r>
          </a:p>
          <a:p>
            <a:pPr marL="228600" lvl="0" indent="-228600" algn="just" fontAlgn="base">
              <a:spcBef>
                <a:spcPct val="0"/>
              </a:spcBef>
              <a:spcAft>
                <a:spcPct val="0"/>
              </a:spcAft>
              <a:buFontTx/>
              <a:buChar char="•"/>
            </a:pPr>
            <a:r>
              <a:rPr lang="en-US" sz="1600" dirty="0" smtClean="0">
                <a:latin typeface="Times New Roman" pitchFamily="18" charset="0"/>
                <a:cs typeface="Times New Roman" pitchFamily="18" charset="0"/>
              </a:rPr>
              <a:t>A need assessment done prior to redesign syllabus, plan to procure equipments, furniture and major expenses.</a:t>
            </a:r>
            <a:endParaRPr lang="en-US" sz="1600" dirty="0">
              <a:latin typeface="Times New Roman" pitchFamily="18" charset="0"/>
              <a:cs typeface="Times New Roman" pitchFamily="18" charset="0"/>
            </a:endParaRPr>
          </a:p>
        </p:txBody>
      </p:sp>
      <p:grpSp>
        <p:nvGrpSpPr>
          <p:cNvPr id="16" name="Group 15"/>
          <p:cNvGrpSpPr/>
          <p:nvPr/>
        </p:nvGrpSpPr>
        <p:grpSpPr>
          <a:xfrm>
            <a:off x="6108701" y="3592062"/>
            <a:ext cx="3022600" cy="1475237"/>
            <a:chOff x="4108482" y="969980"/>
            <a:chExt cx="1876307" cy="1172474"/>
          </a:xfrm>
        </p:grpSpPr>
        <p:sp>
          <p:nvSpPr>
            <p:cNvPr id="17" name="Oval 16"/>
            <p:cNvSpPr/>
            <p:nvPr/>
          </p:nvSpPr>
          <p:spPr>
            <a:xfrm>
              <a:off x="4108482" y="969980"/>
              <a:ext cx="1876307" cy="11724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4383261" y="1141685"/>
              <a:ext cx="1326749" cy="829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Admission Cell</a:t>
              </a: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Dr. GHS Naidu, HOD</a:t>
              </a: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Mr. </a:t>
              </a:r>
              <a:r>
                <a:rPr lang="en-US" sz="1400" kern="1200" dirty="0" err="1" smtClean="0">
                  <a:solidFill>
                    <a:schemeClr val="tx1"/>
                  </a:solidFill>
                  <a:latin typeface="Times New Roman" pitchFamily="18" charset="0"/>
                  <a:cs typeface="Times New Roman" pitchFamily="18" charset="0"/>
                </a:rPr>
                <a:t>Bhupendra</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Ratha</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Admt</a:t>
              </a:r>
              <a:r>
                <a:rPr lang="en-US" sz="1400" kern="1200" dirty="0" smtClean="0">
                  <a:solidFill>
                    <a:schemeClr val="tx1"/>
                  </a:solidFill>
                  <a:latin typeface="Times New Roman" pitchFamily="18" charset="0"/>
                  <a:cs typeface="Times New Roman" pitchFamily="18" charset="0"/>
                </a:rPr>
                <a:t>. In-charge </a:t>
              </a:r>
              <a:endParaRPr lang="en-US" sz="1400" kern="1200" dirty="0">
                <a:solidFill>
                  <a:schemeClr val="tx1"/>
                </a:solidFill>
                <a:latin typeface="Times New Roman" pitchFamily="18" charset="0"/>
                <a:cs typeface="Times New Roman" pitchFamily="18" charset="0"/>
              </a:endParaRPr>
            </a:p>
          </p:txBody>
        </p:sp>
      </p:grpSp>
      <p:grpSp>
        <p:nvGrpSpPr>
          <p:cNvPr id="19" name="Group 18"/>
          <p:cNvGrpSpPr/>
          <p:nvPr/>
        </p:nvGrpSpPr>
        <p:grpSpPr>
          <a:xfrm>
            <a:off x="5499100" y="5067300"/>
            <a:ext cx="3632200" cy="1778000"/>
            <a:chOff x="2819068" y="730307"/>
            <a:chExt cx="1660422" cy="1080978"/>
          </a:xfrm>
        </p:grpSpPr>
        <p:sp>
          <p:nvSpPr>
            <p:cNvPr id="20" name="Oval 19"/>
            <p:cNvSpPr/>
            <p:nvPr/>
          </p:nvSpPr>
          <p:spPr>
            <a:xfrm>
              <a:off x="2819068" y="730307"/>
              <a:ext cx="1660422" cy="108097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3062231" y="888612"/>
              <a:ext cx="1174096" cy="7643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b="1" kern="1200" dirty="0" smtClean="0">
                  <a:solidFill>
                    <a:schemeClr val="tx1"/>
                  </a:solidFill>
                  <a:latin typeface="Times New Roman" pitchFamily="18" charset="0"/>
                  <a:cs typeface="Times New Roman" pitchFamily="18" charset="0"/>
                </a:rPr>
                <a:t>CDC</a:t>
              </a: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Dr. GHS Naidu</a:t>
              </a: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Mr. </a:t>
              </a:r>
              <a:r>
                <a:rPr lang="en-US" sz="1400" kern="1200" dirty="0" err="1" smtClean="0">
                  <a:solidFill>
                    <a:schemeClr val="tx1"/>
                  </a:solidFill>
                  <a:latin typeface="Times New Roman" pitchFamily="18" charset="0"/>
                  <a:cs typeface="Times New Roman" pitchFamily="18" charset="0"/>
                </a:rPr>
                <a:t>Bhupendra</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Ratha</a:t>
              </a:r>
              <a:endParaRPr lang="en-US" sz="1400" kern="1200"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Ms. </a:t>
              </a:r>
              <a:r>
                <a:rPr lang="en-US" sz="1400" kern="1200" dirty="0" err="1" smtClean="0">
                  <a:solidFill>
                    <a:schemeClr val="tx1"/>
                  </a:solidFill>
                  <a:latin typeface="Times New Roman" pitchFamily="18" charset="0"/>
                  <a:cs typeface="Times New Roman" pitchFamily="18" charset="0"/>
                </a:rPr>
                <a:t>Swati</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Soni</a:t>
              </a:r>
              <a:endParaRPr lang="en-US" sz="1400" kern="1200"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Ms. </a:t>
              </a:r>
              <a:r>
                <a:rPr lang="en-US" sz="1400" kern="1200" dirty="0" err="1" smtClean="0">
                  <a:solidFill>
                    <a:schemeClr val="tx1"/>
                  </a:solidFill>
                  <a:latin typeface="Times New Roman" pitchFamily="18" charset="0"/>
                  <a:cs typeface="Times New Roman" pitchFamily="18" charset="0"/>
                </a:rPr>
                <a:t>Anjali</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Patil</a:t>
              </a:r>
              <a:endParaRPr lang="en-US" sz="1200" kern="1200" dirty="0">
                <a:solidFill>
                  <a:schemeClr val="tx1"/>
                </a:solidFill>
                <a:latin typeface="Times New Roman" pitchFamily="18" charset="0"/>
                <a:cs typeface="Times New Roman" pitchFamily="18" charset="0"/>
              </a:endParaRPr>
            </a:p>
          </p:txBody>
        </p:sp>
      </p:grpSp>
      <p:grpSp>
        <p:nvGrpSpPr>
          <p:cNvPr id="22" name="Group 21"/>
          <p:cNvGrpSpPr/>
          <p:nvPr/>
        </p:nvGrpSpPr>
        <p:grpSpPr>
          <a:xfrm>
            <a:off x="2730500" y="2717800"/>
            <a:ext cx="3657600" cy="1752600"/>
            <a:chOff x="1018109" y="144522"/>
            <a:chExt cx="2797987" cy="1000567"/>
          </a:xfrm>
        </p:grpSpPr>
        <p:sp>
          <p:nvSpPr>
            <p:cNvPr id="23" name="Oval 22"/>
            <p:cNvSpPr/>
            <p:nvPr/>
          </p:nvSpPr>
          <p:spPr>
            <a:xfrm>
              <a:off x="1018109" y="144522"/>
              <a:ext cx="2797987" cy="10005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1427865" y="291052"/>
              <a:ext cx="1978475" cy="707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b="1" kern="1200" dirty="0" smtClean="0">
                  <a:solidFill>
                    <a:schemeClr val="tx1"/>
                  </a:solidFill>
                  <a:latin typeface="Times New Roman" pitchFamily="18" charset="0"/>
                  <a:cs typeface="Times New Roman" pitchFamily="18" charset="0"/>
                </a:rPr>
                <a:t>Departmental Committee</a:t>
              </a:r>
            </a:p>
            <a:p>
              <a:pPr lvl="0" algn="ctr" defTabSz="466725">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Prof.  K. N. </a:t>
              </a:r>
              <a:r>
                <a:rPr lang="en-US" sz="1400" b="0" kern="1200" dirty="0" err="1" smtClean="0">
                  <a:solidFill>
                    <a:schemeClr val="tx1"/>
                  </a:solidFill>
                  <a:latin typeface="Times New Roman" pitchFamily="18" charset="0"/>
                  <a:cs typeface="Times New Roman" pitchFamily="18" charset="0"/>
                </a:rPr>
                <a:t>Rajeshwari</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SoM</a:t>
              </a:r>
              <a:endParaRPr lang="en-US" sz="1400" b="0" kern="1200"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Prof. </a:t>
              </a:r>
              <a:r>
                <a:rPr lang="en-US" sz="1400" b="0" kern="1200" dirty="0" err="1" smtClean="0">
                  <a:solidFill>
                    <a:schemeClr val="tx1"/>
                  </a:solidFill>
                  <a:latin typeface="Times New Roman" pitchFamily="18" charset="0"/>
                  <a:cs typeface="Times New Roman" pitchFamily="18" charset="0"/>
                </a:rPr>
                <a:t>Karmarkar</a:t>
              </a:r>
              <a:r>
                <a:rPr lang="en-US" sz="1400" b="0" kern="1200" dirty="0" smtClean="0">
                  <a:solidFill>
                    <a:schemeClr val="tx1"/>
                  </a:solidFill>
                  <a:latin typeface="Times New Roman" pitchFamily="18" charset="0"/>
                  <a:cs typeface="Times New Roman" pitchFamily="18" charset="0"/>
                </a:rPr>
                <a:t>, IIPS</a:t>
              </a:r>
            </a:p>
            <a:p>
              <a:pPr lvl="0" algn="ctr" defTabSz="466725">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Prof. </a:t>
              </a:r>
              <a:r>
                <a:rPr lang="en-US" sz="1400" b="0" kern="1200" dirty="0" err="1" smtClean="0">
                  <a:solidFill>
                    <a:schemeClr val="tx1"/>
                  </a:solidFill>
                  <a:latin typeface="Times New Roman" pitchFamily="18" charset="0"/>
                  <a:cs typeface="Times New Roman" pitchFamily="18" charset="0"/>
                </a:rPr>
                <a:t>Laxman</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Shinde</a:t>
              </a:r>
              <a:r>
                <a:rPr lang="en-US" sz="1400" b="0" kern="1200" dirty="0" smtClean="0">
                  <a:solidFill>
                    <a:schemeClr val="tx1"/>
                  </a:solidFill>
                  <a:latin typeface="Times New Roman" pitchFamily="18" charset="0"/>
                  <a:cs typeface="Times New Roman" pitchFamily="18" charset="0"/>
                </a:rPr>
                <a:t>, </a:t>
              </a:r>
              <a:r>
                <a:rPr lang="en-US" sz="1400" b="0" kern="1200" dirty="0" err="1" smtClean="0">
                  <a:solidFill>
                    <a:schemeClr val="tx1"/>
                  </a:solidFill>
                  <a:latin typeface="Times New Roman" pitchFamily="18" charset="0"/>
                  <a:cs typeface="Times New Roman" pitchFamily="18" charset="0"/>
                </a:rPr>
                <a:t>SoL</a:t>
              </a:r>
              <a:endParaRPr lang="en-US" sz="1400" b="0" kern="1200"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Dr. GHS Naidu, CL, SLIS</a:t>
              </a:r>
              <a:endParaRPr lang="en-US" sz="1400" b="0" kern="1200" dirty="0">
                <a:solidFill>
                  <a:schemeClr val="tx1"/>
                </a:solidFill>
                <a:latin typeface="Times New Roman" pitchFamily="18" charset="0"/>
                <a:cs typeface="Times New Roman" pitchFamily="18" charset="0"/>
              </a:endParaRPr>
            </a:p>
          </p:txBody>
        </p:sp>
      </p:grpSp>
      <p:grpSp>
        <p:nvGrpSpPr>
          <p:cNvPr id="25" name="Group 24"/>
          <p:cNvGrpSpPr/>
          <p:nvPr/>
        </p:nvGrpSpPr>
        <p:grpSpPr>
          <a:xfrm>
            <a:off x="0" y="3638529"/>
            <a:ext cx="3060700" cy="1428771"/>
            <a:chOff x="2295888" y="95015"/>
            <a:chExt cx="1644088" cy="1028741"/>
          </a:xfrm>
        </p:grpSpPr>
        <p:sp>
          <p:nvSpPr>
            <p:cNvPr id="26" name="Oval 25"/>
            <p:cNvSpPr/>
            <p:nvPr/>
          </p:nvSpPr>
          <p:spPr>
            <a:xfrm>
              <a:off x="2295888" y="95015"/>
              <a:ext cx="1644088" cy="102874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2536659" y="245671"/>
              <a:ext cx="1162546" cy="7274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600" b="1" kern="1200" dirty="0" smtClean="0">
                  <a:solidFill>
                    <a:schemeClr val="tx1"/>
                  </a:solidFill>
                  <a:latin typeface="Times New Roman" pitchFamily="18" charset="0"/>
                  <a:cs typeface="Times New Roman" pitchFamily="18" charset="0"/>
                </a:rPr>
                <a:t>Student’s Evaluation and Monitoring Cell</a:t>
              </a:r>
            </a:p>
            <a:p>
              <a:pPr lvl="0" algn="ctr" defTabSz="4445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Dr. GHS Naidu</a:t>
              </a:r>
            </a:p>
            <a:p>
              <a:pPr lvl="0" algn="ctr" defTabSz="4445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Mr. </a:t>
              </a:r>
              <a:r>
                <a:rPr lang="en-US" sz="1400" kern="1200" dirty="0" err="1" smtClean="0">
                  <a:solidFill>
                    <a:schemeClr val="tx1"/>
                  </a:solidFill>
                  <a:latin typeface="Times New Roman" pitchFamily="18" charset="0"/>
                  <a:cs typeface="Times New Roman" pitchFamily="18" charset="0"/>
                </a:rPr>
                <a:t>Bhupendra</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Ratha</a:t>
              </a:r>
              <a:endParaRPr lang="en-US" sz="1400" kern="1200" dirty="0" smtClean="0">
                <a:solidFill>
                  <a:schemeClr val="tx1"/>
                </a:solidFill>
                <a:latin typeface="Times New Roman" pitchFamily="18" charset="0"/>
                <a:cs typeface="Times New Roman" pitchFamily="18" charset="0"/>
              </a:endParaRPr>
            </a:p>
            <a:p>
              <a:pPr lvl="0" algn="ctr" defTabSz="444500">
                <a:lnSpc>
                  <a:spcPct val="90000"/>
                </a:lnSpc>
                <a:spcBef>
                  <a:spcPct val="0"/>
                </a:spcBef>
                <a:spcAft>
                  <a:spcPct val="35000"/>
                </a:spcAft>
              </a:pPr>
              <a:r>
                <a:rPr lang="en-US" sz="1400" kern="1200" dirty="0" smtClean="0">
                  <a:solidFill>
                    <a:schemeClr val="tx1"/>
                  </a:solidFill>
                  <a:latin typeface="Times New Roman" pitchFamily="18" charset="0"/>
                  <a:cs typeface="Times New Roman" pitchFamily="18" charset="0"/>
                </a:rPr>
                <a:t>Ms. </a:t>
              </a:r>
              <a:r>
                <a:rPr lang="en-US" sz="1400" kern="1200" dirty="0" err="1" smtClean="0">
                  <a:solidFill>
                    <a:schemeClr val="tx1"/>
                  </a:solidFill>
                  <a:latin typeface="Times New Roman" pitchFamily="18" charset="0"/>
                  <a:cs typeface="Times New Roman" pitchFamily="18" charset="0"/>
                </a:rPr>
                <a:t>Swati</a:t>
              </a:r>
              <a:r>
                <a:rPr lang="en-US" sz="1400" kern="1200" dirty="0" smtClean="0">
                  <a:solidFill>
                    <a:schemeClr val="tx1"/>
                  </a:solidFill>
                  <a:latin typeface="Times New Roman" pitchFamily="18" charset="0"/>
                  <a:cs typeface="Times New Roman" pitchFamily="18" charset="0"/>
                </a:rPr>
                <a:t> </a:t>
              </a:r>
              <a:r>
                <a:rPr lang="en-US" sz="1400" kern="1200" dirty="0" err="1" smtClean="0">
                  <a:solidFill>
                    <a:schemeClr val="tx1"/>
                  </a:solidFill>
                  <a:latin typeface="Times New Roman" pitchFamily="18" charset="0"/>
                  <a:cs typeface="Times New Roman" pitchFamily="18" charset="0"/>
                </a:rPr>
                <a:t>Soni</a:t>
              </a:r>
              <a:endParaRPr lang="en-US" sz="1400" b="1" kern="12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3601734" y="5227334"/>
            <a:ext cx="1922766" cy="1630666"/>
            <a:chOff x="1696286" y="1087580"/>
            <a:chExt cx="1178532" cy="1178532"/>
          </a:xfrm>
        </p:grpSpPr>
        <p:sp>
          <p:nvSpPr>
            <p:cNvPr id="29" name="Oval 28"/>
            <p:cNvSpPr/>
            <p:nvPr/>
          </p:nvSpPr>
          <p:spPr>
            <a:xfrm>
              <a:off x="1696286" y="1087580"/>
              <a:ext cx="1178532" cy="117853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1876663" y="1432764"/>
              <a:ext cx="833348" cy="8333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b="1" kern="1200" dirty="0" smtClean="0">
                  <a:solidFill>
                    <a:schemeClr val="tx1"/>
                  </a:solidFill>
                  <a:latin typeface="Times New Roman" pitchFamily="18" charset="0"/>
                  <a:cs typeface="Times New Roman" pitchFamily="18" charset="0"/>
                </a:rPr>
                <a:t>DRC</a:t>
              </a:r>
              <a:endParaRPr lang="en-US" sz="1200" dirty="0" smtClean="0">
                <a:solidFill>
                  <a:schemeClr val="tx1"/>
                </a:solidFill>
                <a:latin typeface="Times New Roman" pitchFamily="18" charset="0"/>
                <a:cs typeface="Times New Roman" pitchFamily="18" charset="0"/>
              </a:endParaRPr>
            </a:p>
            <a:p>
              <a:pPr lvl="0" algn="ctr" defTabSz="444500">
                <a:lnSpc>
                  <a:spcPct val="90000"/>
                </a:lnSpc>
                <a:spcBef>
                  <a:spcPct val="0"/>
                </a:spcBef>
                <a:spcAft>
                  <a:spcPct val="35000"/>
                </a:spcAft>
              </a:pPr>
              <a:r>
                <a:rPr lang="en-US" sz="1400" dirty="0" smtClean="0">
                  <a:solidFill>
                    <a:schemeClr val="tx1"/>
                  </a:solidFill>
                  <a:latin typeface="Times New Roman" pitchFamily="18" charset="0"/>
                  <a:cs typeface="Times New Roman" pitchFamily="18" charset="0"/>
                </a:rPr>
                <a:t>Prof. S. Kumar</a:t>
              </a:r>
            </a:p>
            <a:p>
              <a:pPr lvl="0" algn="ctr" defTabSz="444500">
                <a:lnSpc>
                  <a:spcPct val="90000"/>
                </a:lnSpc>
                <a:spcBef>
                  <a:spcPct val="0"/>
                </a:spcBef>
                <a:spcAft>
                  <a:spcPct val="35000"/>
                </a:spcAft>
              </a:pPr>
              <a:r>
                <a:rPr lang="en-US" sz="1400" dirty="0" smtClean="0">
                  <a:solidFill>
                    <a:schemeClr val="tx1"/>
                  </a:solidFill>
                  <a:latin typeface="Times New Roman" pitchFamily="18" charset="0"/>
                  <a:cs typeface="Times New Roman" pitchFamily="18" charset="0"/>
                </a:rPr>
                <a:t>Dr. GHS Naidu</a:t>
              </a:r>
            </a:p>
            <a:p>
              <a:pPr lvl="0" algn="ctr" defTabSz="444500">
                <a:lnSpc>
                  <a:spcPct val="90000"/>
                </a:lnSpc>
                <a:spcBef>
                  <a:spcPct val="0"/>
                </a:spcBef>
                <a:spcAft>
                  <a:spcPct val="35000"/>
                </a:spcAft>
              </a:pPr>
              <a:r>
                <a:rPr lang="en-US" sz="1400" dirty="0" smtClean="0">
                  <a:solidFill>
                    <a:schemeClr val="tx1"/>
                  </a:solidFill>
                  <a:latin typeface="Times New Roman" pitchFamily="18" charset="0"/>
                  <a:cs typeface="Times New Roman" pitchFamily="18" charset="0"/>
                </a:rPr>
                <a:t>Mr. B. </a:t>
              </a:r>
              <a:r>
                <a:rPr lang="en-US" sz="1400" dirty="0" err="1" smtClean="0">
                  <a:solidFill>
                    <a:schemeClr val="tx1"/>
                  </a:solidFill>
                  <a:latin typeface="Times New Roman" pitchFamily="18" charset="0"/>
                  <a:cs typeface="Times New Roman" pitchFamily="18" charset="0"/>
                </a:rPr>
                <a:t>Ratha</a:t>
              </a:r>
              <a:endParaRPr lang="en-US" sz="1400" dirty="0" smtClean="0">
                <a:solidFill>
                  <a:schemeClr val="tx1"/>
                </a:solidFill>
                <a:latin typeface="Times New Roman" pitchFamily="18" charset="0"/>
                <a:cs typeface="Times New Roman" pitchFamily="18" charset="0"/>
              </a:endParaRPr>
            </a:p>
            <a:p>
              <a:pPr lvl="0" algn="ctr" defTabSz="444500">
                <a:lnSpc>
                  <a:spcPct val="90000"/>
                </a:lnSpc>
                <a:spcBef>
                  <a:spcPct val="0"/>
                </a:spcBef>
                <a:spcAft>
                  <a:spcPct val="35000"/>
                </a:spcAft>
              </a:pPr>
              <a:r>
                <a:rPr lang="en-US" sz="1400" dirty="0" smtClean="0">
                  <a:solidFill>
                    <a:schemeClr val="tx1"/>
                  </a:solidFill>
                  <a:latin typeface="Times New Roman" pitchFamily="18" charset="0"/>
                  <a:cs typeface="Times New Roman" pitchFamily="18" charset="0"/>
                </a:rPr>
                <a:t>Ms. </a:t>
              </a:r>
              <a:r>
                <a:rPr lang="en-US" sz="1400" dirty="0" err="1" smtClean="0">
                  <a:solidFill>
                    <a:schemeClr val="tx1"/>
                  </a:solidFill>
                  <a:latin typeface="Times New Roman" pitchFamily="18" charset="0"/>
                  <a:cs typeface="Times New Roman" pitchFamily="18" charset="0"/>
                </a:rPr>
                <a:t>Swati</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Soni</a:t>
              </a:r>
              <a:endParaRPr lang="en-US" sz="1400" b="1"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endParaRPr lang="en-US" b="1" kern="1200" dirty="0" smtClean="0">
                <a:solidFill>
                  <a:schemeClr val="tx1"/>
                </a:solidFill>
                <a:latin typeface="Times New Roman" pitchFamily="18" charset="0"/>
                <a:cs typeface="Times New Roman" pitchFamily="18" charset="0"/>
              </a:endParaRPr>
            </a:p>
            <a:p>
              <a:pPr lvl="0" algn="ctr" defTabSz="466725">
                <a:lnSpc>
                  <a:spcPct val="90000"/>
                </a:lnSpc>
                <a:spcBef>
                  <a:spcPct val="0"/>
                </a:spcBef>
                <a:spcAft>
                  <a:spcPct val="35000"/>
                </a:spcAft>
              </a:pPr>
              <a:endParaRPr lang="en-US" kern="1200" dirty="0">
                <a:solidFill>
                  <a:schemeClr val="tx1"/>
                </a:solidFill>
                <a:latin typeface="Times New Roman" pitchFamily="18" charset="0"/>
                <a:cs typeface="Times New Roman" pitchFamily="18" charset="0"/>
              </a:endParaRPr>
            </a:p>
          </p:txBody>
        </p:sp>
      </p:grpSp>
      <p:grpSp>
        <p:nvGrpSpPr>
          <p:cNvPr id="31" name="Group 30"/>
          <p:cNvGrpSpPr/>
          <p:nvPr/>
        </p:nvGrpSpPr>
        <p:grpSpPr>
          <a:xfrm>
            <a:off x="0" y="5080285"/>
            <a:ext cx="3670300" cy="1765015"/>
            <a:chOff x="635285" y="285"/>
            <a:chExt cx="3326829" cy="3326829"/>
          </a:xfrm>
        </p:grpSpPr>
        <p:sp>
          <p:nvSpPr>
            <p:cNvPr id="32" name="Oval 31"/>
            <p:cNvSpPr/>
            <p:nvPr/>
          </p:nvSpPr>
          <p:spPr>
            <a:xfrm>
              <a:off x="635285" y="285"/>
              <a:ext cx="3326829" cy="332682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1122488" y="487487"/>
              <a:ext cx="2352423" cy="2352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US" sz="800" b="1" kern="1200" dirty="0" smtClean="0">
                <a:solidFill>
                  <a:schemeClr val="tx1"/>
                </a:solidFill>
                <a:latin typeface="Times New Roman" pitchFamily="18" charset="0"/>
                <a:cs typeface="Times New Roman" pitchFamily="18" charset="0"/>
              </a:endParaRPr>
            </a:p>
            <a:p>
              <a:pPr lvl="0" algn="ctr" defTabSz="355600">
                <a:lnSpc>
                  <a:spcPct val="90000"/>
                </a:lnSpc>
                <a:spcBef>
                  <a:spcPct val="0"/>
                </a:spcBef>
                <a:spcAft>
                  <a:spcPct val="35000"/>
                </a:spcAft>
              </a:pPr>
              <a:r>
                <a:rPr lang="en-US" sz="1600" b="1" kern="1200" dirty="0" smtClean="0">
                  <a:solidFill>
                    <a:schemeClr val="tx1"/>
                  </a:solidFill>
                  <a:latin typeface="Times New Roman" pitchFamily="18" charset="0"/>
                  <a:cs typeface="Times New Roman" pitchFamily="18" charset="0"/>
                </a:rPr>
                <a:t>Anti-Ragging Cell</a:t>
              </a:r>
            </a:p>
            <a:p>
              <a:pPr lvl="0" algn="ctr" defTabSz="355600">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Dr. GHS Naidu, </a:t>
              </a:r>
            </a:p>
            <a:p>
              <a:pPr lvl="0" algn="ctr" defTabSz="355600">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Mr. B. </a:t>
              </a:r>
              <a:r>
                <a:rPr lang="en-US" sz="1400" b="0" kern="1200" dirty="0" err="1" smtClean="0">
                  <a:solidFill>
                    <a:schemeClr val="tx1"/>
                  </a:solidFill>
                  <a:latin typeface="Times New Roman" pitchFamily="18" charset="0"/>
                  <a:cs typeface="Times New Roman" pitchFamily="18" charset="0"/>
                </a:rPr>
                <a:t>Ratha</a:t>
              </a:r>
              <a:r>
                <a:rPr lang="en-US" sz="1400" b="0" kern="1200" dirty="0" smtClean="0">
                  <a:solidFill>
                    <a:schemeClr val="tx1"/>
                  </a:solidFill>
                  <a:latin typeface="Times New Roman" pitchFamily="18" charset="0"/>
                  <a:cs typeface="Times New Roman" pitchFamily="18" charset="0"/>
                </a:rPr>
                <a:t>,  Mrs. S. </a:t>
              </a:r>
              <a:r>
                <a:rPr lang="en-US" sz="1400" b="0" kern="1200" dirty="0" err="1" smtClean="0">
                  <a:solidFill>
                    <a:schemeClr val="tx1"/>
                  </a:solidFill>
                  <a:latin typeface="Times New Roman" pitchFamily="18" charset="0"/>
                  <a:cs typeface="Times New Roman" pitchFamily="18" charset="0"/>
                </a:rPr>
                <a:t>Soni</a:t>
              </a:r>
              <a:endParaRPr lang="en-US" sz="1400" b="0" kern="1200" dirty="0" smtClean="0">
                <a:solidFill>
                  <a:schemeClr val="tx1"/>
                </a:solidFill>
                <a:latin typeface="Times New Roman" pitchFamily="18" charset="0"/>
                <a:cs typeface="Times New Roman" pitchFamily="18" charset="0"/>
              </a:endParaRPr>
            </a:p>
            <a:p>
              <a:pPr lvl="0" algn="ctr" defTabSz="355600">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B. Kumar,   S. </a:t>
              </a:r>
              <a:r>
                <a:rPr lang="en-US" sz="1400" b="0" kern="1200" dirty="0" err="1" smtClean="0">
                  <a:solidFill>
                    <a:schemeClr val="tx1"/>
                  </a:solidFill>
                  <a:latin typeface="Times New Roman" pitchFamily="18" charset="0"/>
                  <a:cs typeface="Times New Roman" pitchFamily="18" charset="0"/>
                </a:rPr>
                <a:t>Rathore</a:t>
              </a:r>
              <a:r>
                <a:rPr lang="en-US" sz="1400" b="0" kern="1200" dirty="0" smtClean="0">
                  <a:solidFill>
                    <a:schemeClr val="tx1"/>
                  </a:solidFill>
                  <a:latin typeface="Times New Roman" pitchFamily="18" charset="0"/>
                  <a:cs typeface="Times New Roman" pitchFamily="18" charset="0"/>
                </a:rPr>
                <a:t>,  </a:t>
              </a:r>
            </a:p>
            <a:p>
              <a:pPr lvl="0" algn="ctr" defTabSz="355600">
                <a:lnSpc>
                  <a:spcPct val="90000"/>
                </a:lnSpc>
                <a:spcBef>
                  <a:spcPct val="0"/>
                </a:spcBef>
                <a:spcAft>
                  <a:spcPct val="35000"/>
                </a:spcAft>
              </a:pPr>
              <a:r>
                <a:rPr lang="en-US" sz="1400" b="0" kern="1200" dirty="0" smtClean="0">
                  <a:solidFill>
                    <a:schemeClr val="tx1"/>
                  </a:solidFill>
                  <a:latin typeface="Times New Roman" pitchFamily="18" charset="0"/>
                  <a:cs typeface="Times New Roman" pitchFamily="18" charset="0"/>
                </a:rPr>
                <a:t>B. </a:t>
              </a:r>
              <a:r>
                <a:rPr lang="en-US" sz="1400" b="0" kern="1200" dirty="0" err="1" smtClean="0">
                  <a:solidFill>
                    <a:schemeClr val="tx1"/>
                  </a:solidFill>
                  <a:latin typeface="Times New Roman" pitchFamily="18" charset="0"/>
                  <a:cs typeface="Times New Roman" pitchFamily="18" charset="0"/>
                </a:rPr>
                <a:t>Edlabadkar</a:t>
              </a:r>
              <a:endParaRPr lang="en-US" sz="1400" b="0" kern="1200" dirty="0" smtClean="0">
                <a:solidFill>
                  <a:schemeClr val="tx1"/>
                </a:solidFill>
                <a:latin typeface="Times New Roman" pitchFamily="18" charset="0"/>
                <a:cs typeface="Times New Roman" pitchFamily="18" charset="0"/>
              </a:endParaRPr>
            </a:p>
            <a:p>
              <a:pPr lvl="0" algn="ctr" defTabSz="355600">
                <a:lnSpc>
                  <a:spcPct val="90000"/>
                </a:lnSpc>
                <a:spcBef>
                  <a:spcPct val="0"/>
                </a:spcBef>
                <a:spcAft>
                  <a:spcPct val="35000"/>
                </a:spcAft>
              </a:pPr>
              <a:endParaRPr lang="en-US" sz="800" b="1" kern="1200" dirty="0" smtClean="0">
                <a:solidFill>
                  <a:schemeClr val="tx1"/>
                </a:solidFill>
                <a:latin typeface="Times New Roman" pitchFamily="18" charset="0"/>
                <a:cs typeface="Times New Roman" pitchFamily="18" charset="0"/>
              </a:endParaRPr>
            </a:p>
            <a:p>
              <a:pPr lvl="0" algn="ctr" defTabSz="355600">
                <a:lnSpc>
                  <a:spcPct val="90000"/>
                </a:lnSpc>
                <a:spcBef>
                  <a:spcPct val="0"/>
                </a:spcBef>
                <a:spcAft>
                  <a:spcPct val="35000"/>
                </a:spcAft>
              </a:pPr>
              <a:endParaRPr lang="en-US" sz="800" b="1" kern="1200" dirty="0">
                <a:solidFill>
                  <a:schemeClr val="tx1"/>
                </a:solidFill>
                <a:latin typeface="Times New Roman" pitchFamily="18" charset="0"/>
                <a:cs typeface="Times New Roman" pitchFamily="18" charset="0"/>
              </a:endParaRPr>
            </a:p>
          </p:txBody>
        </p:sp>
      </p:grpSp>
      <p:sp>
        <p:nvSpPr>
          <p:cNvPr id="34" name="Oval 33"/>
          <p:cNvSpPr/>
          <p:nvPr/>
        </p:nvSpPr>
        <p:spPr>
          <a:xfrm>
            <a:off x="2692400" y="4483100"/>
            <a:ext cx="3822700" cy="749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Strategy Development and Deployment</a:t>
            </a:r>
            <a:endParaRPr lang="en-US" b="1" dirty="0">
              <a:solidFill>
                <a:schemeClr val="tx1"/>
              </a:solidFill>
              <a:latin typeface="Times New Roman" pitchFamily="18" charset="0"/>
              <a:cs typeface="Times New Roman" pitchFamily="18" charset="0"/>
            </a:endParaRPr>
          </a:p>
        </p:txBody>
      </p:sp>
      <p:sp>
        <p:nvSpPr>
          <p:cNvPr id="35" name="Date Placeholder 34"/>
          <p:cNvSpPr>
            <a:spLocks noGrp="1"/>
          </p:cNvSpPr>
          <p:nvPr>
            <p:ph type="dt" sz="half" idx="10"/>
          </p:nvPr>
        </p:nvSpPr>
        <p:spPr/>
        <p:txBody>
          <a:bodyPr/>
          <a:lstStyle/>
          <a:p>
            <a:fld id="{7D5B8FEF-4516-4DED-A858-D613EEAFAE4F}"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37" name="Slide Number Placeholder 36"/>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29</a:t>
            </a:fld>
            <a:endParaRPr lang="en-IN">
              <a:latin typeface="Times New Roman" pitchFamily="18" charset="0"/>
              <a:cs typeface="Times New Roman" pitchFamily="18" charset="0"/>
            </a:endParaRPr>
          </a:p>
        </p:txBody>
      </p:sp>
      <p:sp>
        <p:nvSpPr>
          <p:cNvPr id="36" name="Footer Placeholder 35"/>
          <p:cNvSpPr>
            <a:spLocks noGrp="1"/>
          </p:cNvSpPr>
          <p:nvPr>
            <p:ph type="ftr" sz="quarter" idx="11"/>
          </p:nvPr>
        </p:nvSpPr>
        <p:spPr/>
        <p:txBody>
          <a:bodyPr/>
          <a:lstStyle/>
          <a:p>
            <a:r>
              <a:rPr lang="en-US" smtClean="0"/>
              <a:t>Presentation  for NACC Peer Team</a:t>
            </a: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263521702"/>
              </p:ext>
            </p:extLst>
          </p:nvPr>
        </p:nvGraphicFramePr>
        <p:xfrm>
          <a:off x="628652" y="0"/>
          <a:ext cx="5327648"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52399" y="1612900"/>
            <a:ext cx="8032045" cy="4013199"/>
            <a:chOff x="1293813" y="2556850"/>
            <a:chExt cx="6143412" cy="2884781"/>
          </a:xfrm>
        </p:grpSpPr>
        <p:sp>
          <p:nvSpPr>
            <p:cNvPr id="9" name="Freeform 8"/>
            <p:cNvSpPr/>
            <p:nvPr/>
          </p:nvSpPr>
          <p:spPr>
            <a:xfrm>
              <a:off x="2314646" y="2556850"/>
              <a:ext cx="5122579" cy="1296326"/>
            </a:xfrm>
            <a:custGeom>
              <a:avLst/>
              <a:gdLst>
                <a:gd name="connsiteX0" fmla="*/ 0 w 5122579"/>
                <a:gd name="connsiteY0" fmla="*/ 0 h 772400"/>
                <a:gd name="connsiteX1" fmla="*/ 4736379 w 5122579"/>
                <a:gd name="connsiteY1" fmla="*/ 0 h 772400"/>
                <a:gd name="connsiteX2" fmla="*/ 5122579 w 5122579"/>
                <a:gd name="connsiteY2" fmla="*/ 386200 h 772400"/>
                <a:gd name="connsiteX3" fmla="*/ 4736379 w 5122579"/>
                <a:gd name="connsiteY3" fmla="*/ 772400 h 772400"/>
                <a:gd name="connsiteX4" fmla="*/ 0 w 5122579"/>
                <a:gd name="connsiteY4" fmla="*/ 772400 h 772400"/>
                <a:gd name="connsiteX5" fmla="*/ 0 w 5122579"/>
                <a:gd name="connsiteY5" fmla="*/ 0 h 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579" h="772400">
                  <a:moveTo>
                    <a:pt x="5122579" y="772399"/>
                  </a:moveTo>
                  <a:lnTo>
                    <a:pt x="386200" y="772399"/>
                  </a:lnTo>
                  <a:lnTo>
                    <a:pt x="0" y="386200"/>
                  </a:lnTo>
                  <a:lnTo>
                    <a:pt x="386200" y="1"/>
                  </a:lnTo>
                  <a:lnTo>
                    <a:pt x="5122579" y="1"/>
                  </a:lnTo>
                  <a:lnTo>
                    <a:pt x="5122579" y="77239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533707" tIns="45721" rIns="85344" bIns="45721" numCol="1" spcCol="1270" anchor="ctr" anchorCtr="0">
              <a:noAutofit/>
            </a:bodyPr>
            <a:lstStyle/>
            <a:p>
              <a:pPr lvl="0" algn="just"/>
              <a:r>
                <a:rPr lang="en-US" sz="2400" dirty="0" smtClean="0">
                  <a:solidFill>
                    <a:schemeClr val="tx1"/>
                  </a:solidFill>
                  <a:latin typeface="Times New Roman" pitchFamily="18" charset="0"/>
                  <a:cs typeface="Times New Roman" pitchFamily="18" charset="0"/>
                </a:rPr>
                <a:t>To produce highly competent top class library professional, who are professionally competent, environmentally and socially conscious, ethical and with a motto to serve the society . </a:t>
              </a:r>
              <a:endParaRPr lang="en-US" sz="2400" dirty="0">
                <a:solidFill>
                  <a:schemeClr val="tx1"/>
                </a:solidFill>
                <a:latin typeface="Times New Roman" pitchFamily="18" charset="0"/>
                <a:cs typeface="Times New Roman" pitchFamily="18" charset="0"/>
              </a:endParaRPr>
            </a:p>
          </p:txBody>
        </p:sp>
        <p:sp>
          <p:nvSpPr>
            <p:cNvPr id="10" name="Oval 9"/>
            <p:cNvSpPr/>
            <p:nvPr/>
          </p:nvSpPr>
          <p:spPr>
            <a:xfrm>
              <a:off x="1361810" y="2556851"/>
              <a:ext cx="1254416" cy="951223"/>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000" dirty="0" smtClean="0">
                <a:solidFill>
                  <a:schemeClr val="bg1"/>
                </a:solidFill>
                <a:latin typeface="Times New Roman" pitchFamily="18" charset="0"/>
                <a:cs typeface="Times New Roman" pitchFamily="18" charset="0"/>
              </a:endParaRPr>
            </a:p>
            <a:p>
              <a:pPr algn="ctr"/>
              <a:r>
                <a:rPr lang="en-US" sz="2400" b="1" dirty="0" smtClean="0">
                  <a:solidFill>
                    <a:schemeClr val="tx1"/>
                  </a:solidFill>
                  <a:latin typeface="Times New Roman" pitchFamily="18" charset="0"/>
                  <a:cs typeface="Times New Roman" pitchFamily="18" charset="0"/>
                </a:rPr>
                <a:t>Vision</a:t>
              </a:r>
              <a:endParaRPr lang="en-IN" sz="2400" b="1" dirty="0">
                <a:solidFill>
                  <a:schemeClr val="tx1"/>
                </a:solidFill>
                <a:latin typeface="Times New Roman" pitchFamily="18" charset="0"/>
                <a:cs typeface="Times New Roman" pitchFamily="18" charset="0"/>
              </a:endParaRPr>
            </a:p>
          </p:txBody>
        </p:sp>
        <p:sp>
          <p:nvSpPr>
            <p:cNvPr id="13" name="Freeform 12"/>
            <p:cNvSpPr/>
            <p:nvPr/>
          </p:nvSpPr>
          <p:spPr>
            <a:xfrm>
              <a:off x="2314646" y="4217004"/>
              <a:ext cx="5122579" cy="1224627"/>
            </a:xfrm>
            <a:custGeom>
              <a:avLst/>
              <a:gdLst>
                <a:gd name="connsiteX0" fmla="*/ 0 w 5122579"/>
                <a:gd name="connsiteY0" fmla="*/ 0 h 772400"/>
                <a:gd name="connsiteX1" fmla="*/ 4736379 w 5122579"/>
                <a:gd name="connsiteY1" fmla="*/ 0 h 772400"/>
                <a:gd name="connsiteX2" fmla="*/ 5122579 w 5122579"/>
                <a:gd name="connsiteY2" fmla="*/ 386200 h 772400"/>
                <a:gd name="connsiteX3" fmla="*/ 4736379 w 5122579"/>
                <a:gd name="connsiteY3" fmla="*/ 772400 h 772400"/>
                <a:gd name="connsiteX4" fmla="*/ 0 w 5122579"/>
                <a:gd name="connsiteY4" fmla="*/ 772400 h 772400"/>
                <a:gd name="connsiteX5" fmla="*/ 0 w 5122579"/>
                <a:gd name="connsiteY5" fmla="*/ 0 h 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22579" h="772400">
                  <a:moveTo>
                    <a:pt x="5122579" y="772399"/>
                  </a:moveTo>
                  <a:lnTo>
                    <a:pt x="386200" y="772399"/>
                  </a:lnTo>
                  <a:lnTo>
                    <a:pt x="0" y="386200"/>
                  </a:lnTo>
                  <a:lnTo>
                    <a:pt x="386200" y="1"/>
                  </a:lnTo>
                  <a:lnTo>
                    <a:pt x="5122579" y="1"/>
                  </a:lnTo>
                  <a:lnTo>
                    <a:pt x="5122579" y="772399"/>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533707" tIns="45721" rIns="85344" bIns="45720" numCol="1" spcCol="1270" anchor="ctr" anchorCtr="0">
              <a:noAutofit/>
            </a:bodyPr>
            <a:lstStyle/>
            <a:p>
              <a:pPr lvl="0" algn="just" defTabSz="533400" rtl="0">
                <a:lnSpc>
                  <a:spcPct val="90000"/>
                </a:lnSpc>
                <a:spcBef>
                  <a:spcPct val="0"/>
                </a:spcBef>
                <a:spcAft>
                  <a:spcPct val="35000"/>
                </a:spcAft>
              </a:pPr>
              <a:r>
                <a:rPr lang="en-US" sz="2400" kern="1200" dirty="0" smtClean="0">
                  <a:solidFill>
                    <a:schemeClr val="tx1"/>
                  </a:solidFill>
                  <a:latin typeface="Times New Roman" pitchFamily="18" charset="0"/>
                  <a:cs typeface="Times New Roman" pitchFamily="18" charset="0"/>
                </a:rPr>
                <a:t>To produce the professional to meet the challenges of the libraries in the information technology dominated era. Professional who work for the profession.</a:t>
              </a:r>
              <a:endParaRPr lang="en-IN" sz="2400" kern="1200" dirty="0">
                <a:solidFill>
                  <a:schemeClr val="tx1"/>
                </a:solidFill>
                <a:latin typeface="Times New Roman" pitchFamily="18" charset="0"/>
                <a:cs typeface="Times New Roman" pitchFamily="18" charset="0"/>
              </a:endParaRPr>
            </a:p>
          </p:txBody>
        </p:sp>
        <p:sp>
          <p:nvSpPr>
            <p:cNvPr id="14" name="Oval 13"/>
            <p:cNvSpPr/>
            <p:nvPr/>
          </p:nvSpPr>
          <p:spPr>
            <a:xfrm>
              <a:off x="1293813" y="4315716"/>
              <a:ext cx="1321071" cy="1019470"/>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000" dirty="0" smtClean="0">
                <a:solidFill>
                  <a:schemeClr val="bg1"/>
                </a:solidFill>
                <a:latin typeface="Times New Roman" pitchFamily="18" charset="0"/>
                <a:cs typeface="Times New Roman" pitchFamily="18" charset="0"/>
              </a:endParaRPr>
            </a:p>
            <a:p>
              <a:r>
                <a:rPr lang="en-US" sz="2400" b="1" dirty="0" smtClean="0">
                  <a:solidFill>
                    <a:schemeClr val="tx1"/>
                  </a:solidFill>
                  <a:latin typeface="Times New Roman" pitchFamily="18" charset="0"/>
                  <a:cs typeface="Times New Roman" pitchFamily="18" charset="0"/>
                </a:rPr>
                <a:t>Mission</a:t>
              </a:r>
              <a:endParaRPr lang="en-IN" sz="2400" b="1" dirty="0">
                <a:solidFill>
                  <a:schemeClr val="tx1"/>
                </a:solidFill>
                <a:latin typeface="Times New Roman" pitchFamily="18" charset="0"/>
                <a:cs typeface="Times New Roman" pitchFamily="18" charset="0"/>
              </a:endParaRPr>
            </a:p>
          </p:txBody>
        </p:sp>
      </p:grpSp>
      <p:sp>
        <p:nvSpPr>
          <p:cNvPr id="11" name="Date Placeholder 10"/>
          <p:cNvSpPr>
            <a:spLocks noGrp="1"/>
          </p:cNvSpPr>
          <p:nvPr>
            <p:ph type="dt" sz="half" idx="10"/>
          </p:nvPr>
        </p:nvSpPr>
        <p:spPr/>
        <p:txBody>
          <a:bodyPr/>
          <a:lstStyle/>
          <a:p>
            <a:fld id="{9FC096EC-0C29-4867-B821-88D0EB76E241}" type="datetime1">
              <a:rPr lang="en-IN" smtClean="0">
                <a:solidFill>
                  <a:schemeClr val="bg1"/>
                </a:solidFill>
                <a:latin typeface="Times New Roman" pitchFamily="18" charset="0"/>
                <a:cs typeface="Times New Roman" pitchFamily="18" charset="0"/>
              </a:rPr>
              <a:pPr/>
              <a:t>19-01-2014</a:t>
            </a:fld>
            <a:endParaRPr lang="en-IN">
              <a:solidFill>
                <a:schemeClr val="bg1"/>
              </a:solidFill>
              <a:latin typeface="Times New Roman" pitchFamily="18" charset="0"/>
              <a:cs typeface="Times New Roman" pitchFamily="18" charset="0"/>
            </a:endParaRPr>
          </a:p>
        </p:txBody>
      </p:sp>
      <p:sp>
        <p:nvSpPr>
          <p:cNvPr id="12" name="Footer Placeholder 11"/>
          <p:cNvSpPr>
            <a:spLocks noGrp="1"/>
          </p:cNvSpPr>
          <p:nvPr>
            <p:ph type="ftr" sz="quarter" idx="11"/>
          </p:nvPr>
        </p:nvSpPr>
        <p:spPr/>
        <p:txBody>
          <a:bodyPr/>
          <a:lstStyle/>
          <a:p>
            <a:r>
              <a:rPr lang="en-US" smtClean="0">
                <a:solidFill>
                  <a:schemeClr val="bg1"/>
                </a:solidFill>
                <a:latin typeface="Times New Roman" pitchFamily="18" charset="0"/>
                <a:cs typeface="Times New Roman" pitchFamily="18" charset="0"/>
              </a:rPr>
              <a:t>Presentation  for NACC Peer Team</a:t>
            </a:r>
            <a:endParaRPr lang="en-IN">
              <a:solidFill>
                <a:schemeClr val="bg1"/>
              </a:solidFill>
              <a:latin typeface="Times New Roman" pitchFamily="18" charset="0"/>
              <a:cs typeface="Times New Roman" pitchFamily="18" charset="0"/>
            </a:endParaRPr>
          </a:p>
        </p:txBody>
      </p:sp>
      <p:sp>
        <p:nvSpPr>
          <p:cNvPr id="15" name="Slide Number Placeholder 14"/>
          <p:cNvSpPr>
            <a:spLocks noGrp="1"/>
          </p:cNvSpPr>
          <p:nvPr>
            <p:ph type="sldNum" sz="quarter" idx="12"/>
          </p:nvPr>
        </p:nvSpPr>
        <p:spPr/>
        <p:txBody>
          <a:bodyPr/>
          <a:lstStyle/>
          <a:p>
            <a:fld id="{E9DE5B1C-E3FF-47CF-80A2-7860F7171BA8}" type="slidenum">
              <a:rPr lang="en-IN" smtClean="0">
                <a:solidFill>
                  <a:schemeClr val="bg1"/>
                </a:solidFill>
                <a:latin typeface="Times New Roman" pitchFamily="18" charset="0"/>
                <a:cs typeface="Times New Roman" pitchFamily="18" charset="0"/>
              </a:rPr>
              <a:pPr/>
              <a:t>3</a:t>
            </a:fld>
            <a:endParaRPr lang="en-IN">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041400"/>
            <a:ext cx="8222813" cy="53975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en-US" sz="2000" dirty="0" smtClean="0">
                <a:latin typeface="Times New Roman" pitchFamily="18" charset="0"/>
                <a:cs typeface="Times New Roman" pitchFamily="18" charset="0"/>
              </a:rPr>
              <a:t>Statements of audited income and expenditure of academic and administrative activities of the last four years. </a:t>
            </a: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algn="ctr">
              <a:buNone/>
            </a:pPr>
            <a:endParaRPr lang="en-US" sz="2000" dirty="0" smtClean="0">
              <a:latin typeface="Times New Roman" pitchFamily="18" charset="0"/>
              <a:cs typeface="Times New Roman" pitchFamily="18" charset="0"/>
            </a:endParaRPr>
          </a:p>
          <a:p>
            <a:pPr marL="0" lvl="0" indent="0" algn="just">
              <a:buNone/>
            </a:pPr>
            <a:r>
              <a:rPr lang="en-US" sz="2000" dirty="0" smtClean="0">
                <a:solidFill>
                  <a:schemeClr val="tx1"/>
                </a:solidFill>
                <a:latin typeface="Times New Roman" pitchFamily="18" charset="0"/>
                <a:ea typeface="Arial Unicode MS" pitchFamily="34" charset="-128"/>
                <a:cs typeface="Times New Roman" pitchFamily="18" charset="0"/>
              </a:rPr>
              <a:t>The Librarian is responsible for the overall development of SLIS, because the Department is functioning under the central Library. Every course is having a course coordinator. An IQAC cell with in the department is working. The team works with Head to maintain the quality and improve the weaknesses. It takes into account of performance, audit and feedbacks. It closely interacts with University IQAC.</a:t>
            </a:r>
            <a:endParaRPr lang="en-US" sz="2000" dirty="0" smtClean="0">
              <a:solidFill>
                <a:schemeClr val="tx1"/>
              </a:solidFill>
              <a:latin typeface="Times New Roman" pitchFamily="18" charset="0"/>
              <a:cs typeface="Times New Roman" pitchFamily="18" charset="0"/>
            </a:endParaRPr>
          </a:p>
          <a:p>
            <a:pPr algn="ctr">
              <a:buNone/>
            </a:pPr>
            <a:endParaRPr lang="en-US" sz="20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A50BA9F0-6A6F-4312-A462-14169B91F956}"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965199" y="1739462"/>
          <a:ext cx="7099300" cy="2451538"/>
        </p:xfrm>
        <a:graphic>
          <a:graphicData uri="http://schemas.openxmlformats.org/drawingml/2006/table">
            <a:tbl>
              <a:tblPr firstRow="1" bandRow="1">
                <a:tableStyleId>{5C22544A-7EE6-4342-B048-85BDC9FD1C3A}</a:tableStyleId>
              </a:tblPr>
              <a:tblGrid>
                <a:gridCol w="1248599"/>
                <a:gridCol w="1465477"/>
                <a:gridCol w="2000009"/>
                <a:gridCol w="2385215"/>
              </a:tblGrid>
              <a:tr h="483038">
                <a:tc>
                  <a:txBody>
                    <a:bodyPr/>
                    <a:lstStyle/>
                    <a:p>
                      <a:pPr marL="0" marR="0" algn="just">
                        <a:lnSpc>
                          <a:spcPct val="115000"/>
                        </a:lnSpc>
                        <a:spcBef>
                          <a:spcPts val="0"/>
                        </a:spcBef>
                        <a:spcAft>
                          <a:spcPts val="0"/>
                        </a:spcAft>
                      </a:pPr>
                      <a:r>
                        <a:rPr lang="en-US" sz="1600" dirty="0" smtClean="0">
                          <a:latin typeface="Times New Roman"/>
                          <a:ea typeface="Arial Unicode MS"/>
                        </a:rPr>
                        <a:t>Year</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Income Source</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Income(in </a:t>
                      </a:r>
                      <a:r>
                        <a:rPr lang="en-US" sz="1600" dirty="0" err="1">
                          <a:latin typeface="Times New Roman"/>
                          <a:ea typeface="Arial Unicode MS"/>
                        </a:rPr>
                        <a:t>Lakhs</a:t>
                      </a:r>
                      <a:r>
                        <a:rPr lang="en-US" sz="1600" dirty="0">
                          <a:latin typeface="Times New Roman"/>
                          <a:ea typeface="Arial Unicode MS"/>
                        </a:rPr>
                        <a:t>)</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Expenditure(in </a:t>
                      </a:r>
                      <a:r>
                        <a:rPr lang="en-US" sz="1600" dirty="0" err="1">
                          <a:latin typeface="Times New Roman"/>
                          <a:ea typeface="Arial Unicode MS"/>
                        </a:rPr>
                        <a:t>Lakhs</a:t>
                      </a:r>
                      <a:r>
                        <a:rPr lang="en-US" sz="1600" dirty="0">
                          <a:latin typeface="Times New Roman"/>
                          <a:ea typeface="Arial Unicode MS"/>
                        </a:rPr>
                        <a:t>)</a:t>
                      </a:r>
                      <a:endParaRPr lang="en-US" sz="1400" dirty="0">
                        <a:latin typeface="Calibri"/>
                        <a:ea typeface="Times New Roman"/>
                      </a:endParaRPr>
                    </a:p>
                  </a:txBody>
                  <a:tcPr marL="68580" marR="68580" marT="0" marB="0"/>
                </a:tc>
              </a:tr>
              <a:tr h="501272">
                <a:tc>
                  <a:txBody>
                    <a:bodyPr/>
                    <a:lstStyle/>
                    <a:p>
                      <a:pPr marL="0" marR="0" algn="just">
                        <a:lnSpc>
                          <a:spcPct val="115000"/>
                        </a:lnSpc>
                        <a:spcBef>
                          <a:spcPts val="0"/>
                        </a:spcBef>
                        <a:spcAft>
                          <a:spcPts val="0"/>
                        </a:spcAft>
                      </a:pPr>
                      <a:r>
                        <a:rPr lang="en-US" sz="1600" dirty="0">
                          <a:latin typeface="Times New Roman"/>
                          <a:ea typeface="Arial Unicode MS"/>
                        </a:rPr>
                        <a:t>2012-13</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Self Finance </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11.80</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11.30</a:t>
                      </a:r>
                      <a:endParaRPr lang="en-US" sz="1400" dirty="0">
                        <a:latin typeface="Calibri"/>
                        <a:ea typeface="Times New Roman"/>
                      </a:endParaRPr>
                    </a:p>
                  </a:txBody>
                  <a:tcPr marL="68580" marR="68580" marT="0" marB="0"/>
                </a:tc>
              </a:tr>
              <a:tr h="501272">
                <a:tc>
                  <a:txBody>
                    <a:bodyPr/>
                    <a:lstStyle/>
                    <a:p>
                      <a:pPr marL="0" marR="0" algn="just">
                        <a:lnSpc>
                          <a:spcPct val="115000"/>
                        </a:lnSpc>
                        <a:spcBef>
                          <a:spcPts val="0"/>
                        </a:spcBef>
                        <a:spcAft>
                          <a:spcPts val="0"/>
                        </a:spcAft>
                      </a:pPr>
                      <a:r>
                        <a:rPr lang="en-US" sz="1600" dirty="0">
                          <a:latin typeface="Times New Roman"/>
                          <a:ea typeface="Arial Unicode MS"/>
                        </a:rPr>
                        <a:t>2011-12</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Self Finance </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16.29</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14.06</a:t>
                      </a:r>
                      <a:endParaRPr lang="en-US" sz="1400">
                        <a:latin typeface="Calibri"/>
                        <a:ea typeface="Times New Roman"/>
                      </a:endParaRPr>
                    </a:p>
                  </a:txBody>
                  <a:tcPr marL="68580" marR="68580" marT="0" marB="0"/>
                </a:tc>
              </a:tr>
              <a:tr h="501272">
                <a:tc>
                  <a:txBody>
                    <a:bodyPr/>
                    <a:lstStyle/>
                    <a:p>
                      <a:pPr marL="0" marR="0" algn="just">
                        <a:lnSpc>
                          <a:spcPct val="115000"/>
                        </a:lnSpc>
                        <a:spcBef>
                          <a:spcPts val="0"/>
                        </a:spcBef>
                        <a:spcAft>
                          <a:spcPts val="0"/>
                        </a:spcAft>
                      </a:pPr>
                      <a:r>
                        <a:rPr lang="en-US" sz="1600" dirty="0">
                          <a:latin typeface="Times New Roman"/>
                          <a:ea typeface="Arial Unicode MS"/>
                        </a:rPr>
                        <a:t>2010-11</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Self Finance </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16.66</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13.04</a:t>
                      </a:r>
                      <a:endParaRPr lang="en-US" sz="1400">
                        <a:latin typeface="Calibri"/>
                        <a:ea typeface="Times New Roman"/>
                      </a:endParaRPr>
                    </a:p>
                  </a:txBody>
                  <a:tcPr marL="68580" marR="68580" marT="0" marB="0"/>
                </a:tc>
              </a:tr>
              <a:tr h="464684">
                <a:tc>
                  <a:txBody>
                    <a:bodyPr/>
                    <a:lstStyle/>
                    <a:p>
                      <a:pPr marL="0" marR="0" algn="just">
                        <a:lnSpc>
                          <a:spcPct val="115000"/>
                        </a:lnSpc>
                        <a:spcBef>
                          <a:spcPts val="0"/>
                        </a:spcBef>
                        <a:spcAft>
                          <a:spcPts val="0"/>
                        </a:spcAft>
                      </a:pPr>
                      <a:r>
                        <a:rPr lang="en-US" sz="1600" dirty="0">
                          <a:latin typeface="Times New Roman"/>
                          <a:ea typeface="Arial Unicode MS"/>
                        </a:rPr>
                        <a:t>2009-10</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a:latin typeface="Times New Roman"/>
                          <a:ea typeface="Arial Unicode MS"/>
                        </a:rPr>
                        <a:t>Self Finance </a:t>
                      </a:r>
                      <a:endParaRPr lang="en-US" sz="140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09.35</a:t>
                      </a:r>
                      <a:endParaRPr lang="en-US" sz="1400" dirty="0">
                        <a:latin typeface="Calibri"/>
                        <a:ea typeface="Times New Roman"/>
                      </a:endParaRPr>
                    </a:p>
                  </a:txBody>
                  <a:tcPr marL="68580" marR="68580" marT="0" marB="0"/>
                </a:tc>
                <a:tc>
                  <a:txBody>
                    <a:bodyPr/>
                    <a:lstStyle/>
                    <a:p>
                      <a:pPr marL="0" marR="0" algn="just">
                        <a:lnSpc>
                          <a:spcPct val="115000"/>
                        </a:lnSpc>
                        <a:spcBef>
                          <a:spcPts val="0"/>
                        </a:spcBef>
                        <a:spcAft>
                          <a:spcPts val="0"/>
                        </a:spcAft>
                      </a:pPr>
                      <a:r>
                        <a:rPr lang="en-US" sz="1600" dirty="0">
                          <a:latin typeface="Times New Roman"/>
                          <a:ea typeface="Arial Unicode MS"/>
                        </a:rPr>
                        <a:t>08.48</a:t>
                      </a:r>
                      <a:endParaRPr lang="en-US" sz="1400" dirty="0">
                        <a:latin typeface="Calibri"/>
                        <a:ea typeface="Times New Roman"/>
                      </a:endParaRPr>
                    </a:p>
                  </a:txBody>
                  <a:tcPr marL="68580" marR="68580" marT="0" marB="0"/>
                </a:tc>
              </a:tr>
            </a:tbl>
          </a:graphicData>
        </a:graphic>
      </p:graphicFrame>
      <p:sp>
        <p:nvSpPr>
          <p:cNvPr id="7" name="Rectangle 6"/>
          <p:cNvSpPr/>
          <p:nvPr/>
        </p:nvSpPr>
        <p:spPr>
          <a:xfrm>
            <a:off x="469900" y="229914"/>
            <a:ext cx="8318500" cy="76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Financial Management and Resource Mobilization</a:t>
            </a:r>
            <a:endParaRPr lang="en-US" dirty="0">
              <a:latin typeface="Times New Roman" pitchFamily="18" charset="0"/>
              <a:cs typeface="Times New Roman" pitchFamily="18" charset="0"/>
            </a:endParaRPr>
          </a:p>
        </p:txBody>
      </p:sp>
      <p:sp>
        <p:nvSpPr>
          <p:cNvPr id="6" name="Rectangle 5"/>
          <p:cNvSpPr/>
          <p:nvPr/>
        </p:nvSpPr>
        <p:spPr>
          <a:xfrm>
            <a:off x="939800" y="4281214"/>
            <a:ext cx="6972300" cy="399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IQAC</a:t>
            </a:r>
            <a:endParaRPr lang="en-US" sz="1600"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30</a:t>
            </a:fld>
            <a:endParaRPr lang="en-I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1500" y="1054100"/>
            <a:ext cx="7794734" cy="3111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r>
              <a:rPr lang="en-US" b="1" dirty="0" smtClean="0">
                <a:latin typeface="Times New Roman" pitchFamily="18" charset="0"/>
                <a:cs typeface="Times New Roman" pitchFamily="18" charset="0"/>
              </a:rPr>
              <a:t>Environment Consciousness</a:t>
            </a:r>
            <a:endParaRPr lang="en-US" dirty="0" smtClean="0">
              <a:latin typeface="Times New Roman" pitchFamily="18" charset="0"/>
              <a:cs typeface="Times New Roman" pitchFamily="18" charset="0"/>
            </a:endParaRPr>
          </a:p>
          <a:p>
            <a:pPr marL="342900" indent="-342900"/>
            <a:r>
              <a:rPr lang="en-US" dirty="0" smtClean="0">
                <a:latin typeface="Times New Roman" pitchFamily="18" charset="0"/>
                <a:cs typeface="Times New Roman" pitchFamily="18" charset="0"/>
              </a:rPr>
              <a:t>Departmental initiative to make the campus eco-friendly</a:t>
            </a:r>
          </a:p>
          <a:p>
            <a:pPr lvl="0"/>
            <a:r>
              <a:rPr lang="en-US" dirty="0" smtClean="0">
                <a:latin typeface="Times New Roman" pitchFamily="18" charset="0"/>
                <a:cs typeface="Times New Roman" pitchFamily="18" charset="0"/>
              </a:rPr>
              <a:t>Energy conservation     		Yes CFLs are used in place of bulbs</a:t>
            </a:r>
          </a:p>
          <a:p>
            <a:pPr lvl="0"/>
            <a:r>
              <a:rPr lang="en-US" dirty="0" smtClean="0">
                <a:latin typeface="Times New Roman" pitchFamily="18" charset="0"/>
                <a:cs typeface="Times New Roman" pitchFamily="18" charset="0"/>
              </a:rPr>
              <a:t>Use of renewable energy 		Solar Power plant planned for library</a:t>
            </a:r>
          </a:p>
          <a:p>
            <a:pPr lvl="0"/>
            <a:r>
              <a:rPr lang="en-US" dirty="0" smtClean="0">
                <a:latin typeface="Times New Roman" pitchFamily="18" charset="0"/>
                <a:cs typeface="Times New Roman" pitchFamily="18" charset="0"/>
              </a:rPr>
              <a:t>Water harvesting 			University Level</a:t>
            </a:r>
          </a:p>
          <a:p>
            <a:pPr lvl="0"/>
            <a:r>
              <a:rPr lang="en-US" dirty="0" smtClean="0">
                <a:latin typeface="Times New Roman" pitchFamily="18" charset="0"/>
                <a:cs typeface="Times New Roman" pitchFamily="18" charset="0"/>
              </a:rPr>
              <a:t>Check dam construction 		Feasible</a:t>
            </a:r>
          </a:p>
          <a:p>
            <a:pPr lvl="0"/>
            <a:r>
              <a:rPr lang="en-US" dirty="0" smtClean="0">
                <a:latin typeface="Times New Roman" pitchFamily="18" charset="0"/>
                <a:cs typeface="Times New Roman" pitchFamily="18" charset="0"/>
              </a:rPr>
              <a:t>Efforts for Carbon neutrality Students are encouraged to use bicycle at least for one day in a week</a:t>
            </a:r>
          </a:p>
          <a:p>
            <a:pPr lvl="0"/>
            <a:r>
              <a:rPr lang="en-US" dirty="0" smtClean="0">
                <a:latin typeface="Times New Roman" pitchFamily="18" charset="0"/>
                <a:cs typeface="Times New Roman" pitchFamily="18" charset="0"/>
              </a:rPr>
              <a:t>Plantation 		YES</a:t>
            </a:r>
          </a:p>
          <a:p>
            <a:pPr lvl="0"/>
            <a:r>
              <a:rPr lang="en-US" dirty="0" smtClean="0">
                <a:latin typeface="Times New Roman" pitchFamily="18" charset="0"/>
                <a:cs typeface="Times New Roman" pitchFamily="18" charset="0"/>
              </a:rPr>
              <a:t>e-waste management 	Done through IET</a:t>
            </a:r>
            <a:endParaRPr lang="en-US" dirty="0">
              <a:latin typeface="Times New Roman" pitchFamily="18" charset="0"/>
              <a:cs typeface="Times New Roman" pitchFamily="18" charset="0"/>
            </a:endParaRPr>
          </a:p>
        </p:txBody>
      </p:sp>
      <p:sp>
        <p:nvSpPr>
          <p:cNvPr id="5" name="Rectangle 4"/>
          <p:cNvSpPr/>
          <p:nvPr/>
        </p:nvSpPr>
        <p:spPr>
          <a:xfrm>
            <a:off x="596900" y="-4378"/>
            <a:ext cx="7496066" cy="977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Innovations and Best Practices </a:t>
            </a:r>
            <a:endParaRPr lang="en-US" sz="3200" dirty="0">
              <a:latin typeface="Times New Roman" pitchFamily="18" charset="0"/>
              <a:cs typeface="Times New Roman" pitchFamily="18" charset="0"/>
            </a:endParaRPr>
          </a:p>
        </p:txBody>
      </p:sp>
      <p:sp>
        <p:nvSpPr>
          <p:cNvPr id="6" name="Date Placeholder 5"/>
          <p:cNvSpPr>
            <a:spLocks noGrp="1"/>
          </p:cNvSpPr>
          <p:nvPr>
            <p:ph type="dt" sz="half" idx="10"/>
          </p:nvPr>
        </p:nvSpPr>
        <p:spPr>
          <a:xfrm>
            <a:off x="457200" y="6496050"/>
            <a:ext cx="2133600" cy="365125"/>
          </a:xfrm>
        </p:spPr>
        <p:txBody>
          <a:bodyPr/>
          <a:lstStyle/>
          <a:p>
            <a:fld id="{0E104DDE-5A1B-4078-88E7-53A7054D23B8}" type="datetime1">
              <a:rPr lang="en-IN" smtClean="0">
                <a:latin typeface="Times New Roman" pitchFamily="18" charset="0"/>
                <a:cs typeface="Times New Roman" pitchFamily="18" charset="0"/>
              </a:rPr>
              <a:pPr/>
              <a:t>19-01-2014</a:t>
            </a:fld>
            <a:endParaRPr lang="en-IN" dirty="0">
              <a:latin typeface="Times New Roman" pitchFamily="18" charset="0"/>
              <a:cs typeface="Times New Roman" pitchFamily="18" charset="0"/>
            </a:endParaRPr>
          </a:p>
        </p:txBody>
      </p:sp>
      <p:sp>
        <p:nvSpPr>
          <p:cNvPr id="7" name="Footer Placeholder 6"/>
          <p:cNvSpPr>
            <a:spLocks noGrp="1"/>
          </p:cNvSpPr>
          <p:nvPr>
            <p:ph type="ftr" sz="quarter" idx="11"/>
          </p:nvPr>
        </p:nvSpPr>
        <p:spPr>
          <a:xfrm>
            <a:off x="3124200" y="6496050"/>
            <a:ext cx="2895600" cy="365125"/>
          </a:xfrm>
        </p:spPr>
        <p:txBody>
          <a:bodyPr/>
          <a:lstStyle/>
          <a:p>
            <a:r>
              <a:rPr lang="en-US" smtClean="0">
                <a:latin typeface="Times New Roman" pitchFamily="18" charset="0"/>
                <a:cs typeface="Times New Roman" pitchFamily="18" charset="0"/>
              </a:rPr>
              <a:t>Presentation  for NACC Peer Team</a:t>
            </a:r>
            <a:endParaRPr lang="en-IN"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6553200" y="6496050"/>
            <a:ext cx="2133600" cy="365125"/>
          </a:xfrm>
        </p:spPr>
        <p:txBody>
          <a:bodyPr/>
          <a:lstStyle/>
          <a:p>
            <a:fld id="{E9DE5B1C-E3FF-47CF-80A2-7860F7171BA8}" type="slidenum">
              <a:rPr lang="en-IN" smtClean="0">
                <a:latin typeface="Times New Roman" pitchFamily="18" charset="0"/>
                <a:cs typeface="Times New Roman" pitchFamily="18" charset="0"/>
              </a:rPr>
              <a:pPr/>
              <a:t>31</a:t>
            </a:fld>
            <a:endParaRPr lang="en-IN" dirty="0">
              <a:latin typeface="Times New Roman" pitchFamily="18" charset="0"/>
              <a:cs typeface="Times New Roman" pitchFamily="18" charset="0"/>
            </a:endParaRPr>
          </a:p>
        </p:txBody>
      </p:sp>
      <p:pic>
        <p:nvPicPr>
          <p:cNvPr id="9" name="Picture 7" descr="C:\Documents and Settings\admin.DAVV-AB4DF24C9C\My Documents\Downloads\photo0419.jpg"/>
          <p:cNvPicPr>
            <a:picLocks noChangeAspect="1" noChangeArrowheads="1"/>
          </p:cNvPicPr>
          <p:nvPr/>
        </p:nvPicPr>
        <p:blipFill>
          <a:blip r:embed="rId2" cstate="print"/>
          <a:srcRect/>
          <a:stretch>
            <a:fillRect/>
          </a:stretch>
        </p:blipFill>
        <p:spPr bwMode="auto">
          <a:xfrm>
            <a:off x="5257800" y="3327400"/>
            <a:ext cx="3886200" cy="3238500"/>
          </a:xfrm>
          <a:prstGeom prst="rect">
            <a:avLst/>
          </a:prstGeom>
          <a:noFill/>
        </p:spPr>
      </p:pic>
      <p:pic>
        <p:nvPicPr>
          <p:cNvPr id="10" name="Picture 4" descr="C:\Documents and Settings\admin.DAVV-AB4DF24C9C\My Documents\Downloads\photo0411.jpg"/>
          <p:cNvPicPr>
            <a:picLocks noChangeAspect="1" noChangeArrowheads="1"/>
          </p:cNvPicPr>
          <p:nvPr/>
        </p:nvPicPr>
        <p:blipFill>
          <a:blip r:embed="rId3" cstate="print"/>
          <a:srcRect/>
          <a:stretch>
            <a:fillRect/>
          </a:stretch>
        </p:blipFill>
        <p:spPr bwMode="auto">
          <a:xfrm>
            <a:off x="584200" y="4165600"/>
            <a:ext cx="4660900" cy="2413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168A3-171A-4917-A929-FA9A07B162C1}"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32</a:t>
            </a:fld>
            <a:endParaRPr lang="en-IN">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0" y="939800"/>
          <a:ext cx="9144000" cy="5308600"/>
        </p:xfrm>
        <a:graphic>
          <a:graphicData uri="http://schemas.openxmlformats.org/drawingml/2006/table">
            <a:tbl>
              <a:tblPr firstRow="1" bandRow="1">
                <a:tableStyleId>{08FB837D-C827-4EFA-A057-4D05807E0F7C}</a:tableStyleId>
              </a:tblPr>
              <a:tblGrid>
                <a:gridCol w="1862984"/>
                <a:gridCol w="7281016"/>
              </a:tblGrid>
              <a:tr h="370840">
                <a:tc>
                  <a:txBody>
                    <a:bodyPr/>
                    <a:lstStyle/>
                    <a:p>
                      <a:pPr algn="ctr"/>
                      <a:r>
                        <a:rPr lang="en-US" sz="1600" dirty="0" smtClean="0"/>
                        <a:t>Aspects</a:t>
                      </a:r>
                      <a:endParaRPr lang="en-US" sz="1600" dirty="0">
                        <a:solidFill>
                          <a:schemeClr val="tx1"/>
                        </a:solidFill>
                        <a:latin typeface="Times New Roman" pitchFamily="18" charset="0"/>
                        <a:cs typeface="Times New Roman" pitchFamily="18" charset="0"/>
                      </a:endParaRPr>
                    </a:p>
                  </a:txBody>
                  <a:tcPr/>
                </a:tc>
                <a:tc>
                  <a:txBody>
                    <a:bodyPr/>
                    <a:lstStyle/>
                    <a:p>
                      <a:pPr algn="ctr"/>
                      <a:r>
                        <a:rPr lang="en-US" sz="1600" dirty="0" smtClean="0"/>
                        <a:t>Best Practices</a:t>
                      </a:r>
                      <a:endParaRPr lang="en-US" sz="1600" dirty="0">
                        <a:solidFill>
                          <a:schemeClr val="tx1"/>
                        </a:solidFill>
                        <a:latin typeface="Times New Roman" pitchFamily="18" charset="0"/>
                        <a:cs typeface="Times New Roman" pitchFamily="18" charset="0"/>
                      </a:endParaRPr>
                    </a:p>
                  </a:txBody>
                  <a:tcPr/>
                </a:tc>
              </a:tr>
              <a:tr h="370840">
                <a:tc>
                  <a:txBody>
                    <a:bodyPr/>
                    <a:lstStyle/>
                    <a:p>
                      <a:r>
                        <a:rPr lang="en-US" sz="1600" dirty="0" smtClean="0"/>
                        <a:t>Curriculum</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buFont typeface="Arial" pitchFamily="34" charset="0"/>
                        <a:buChar char="•"/>
                      </a:pPr>
                      <a:r>
                        <a:rPr lang="en-US" sz="1600" dirty="0" smtClean="0"/>
                        <a:t>Yearly designing  and updating curriculum. </a:t>
                      </a:r>
                    </a:p>
                    <a:p>
                      <a:pPr marL="292100" indent="-292100">
                        <a:buFont typeface="Arial" pitchFamily="34" charset="0"/>
                        <a:buChar char="•"/>
                      </a:pPr>
                      <a:r>
                        <a:rPr lang="en-US" sz="1600" dirty="0" smtClean="0"/>
                        <a:t>Student’s, Subject Expert’s,</a:t>
                      </a:r>
                      <a:r>
                        <a:rPr lang="en-US" sz="1600" baseline="0" dirty="0" smtClean="0"/>
                        <a:t> Alumni's </a:t>
                      </a:r>
                      <a:r>
                        <a:rPr lang="en-US" sz="1600" dirty="0" smtClean="0"/>
                        <a:t>Feedback</a:t>
                      </a:r>
                      <a:r>
                        <a:rPr lang="en-US" sz="1600" baseline="0" dirty="0" smtClean="0"/>
                        <a:t> analysis on curriculum are concerned at the time of updating .</a:t>
                      </a:r>
                      <a:endParaRPr lang="en-US" sz="1600" baseline="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t>Teaching Learning Process</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buFont typeface="Arial" pitchFamily="34" charset="0"/>
                        <a:buChar char="•"/>
                      </a:pPr>
                      <a:r>
                        <a:rPr lang="en-US" sz="1600" baseline="0" dirty="0" smtClean="0"/>
                        <a:t>Students are encouraged to use ICT in their study.</a:t>
                      </a:r>
                    </a:p>
                    <a:p>
                      <a:pPr marL="292100" indent="-292100" algn="just">
                        <a:buFont typeface="Arial" pitchFamily="34" charset="0"/>
                        <a:buChar char="•"/>
                      </a:pPr>
                      <a:r>
                        <a:rPr lang="en-US" sz="1600" baseline="0" dirty="0" smtClean="0"/>
                        <a:t>A well structured method of obtaining students feedback on teaching learning process adopted. </a:t>
                      </a:r>
                      <a:endParaRPr lang="en-US" sz="1600" baseline="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t>Research</a:t>
                      </a:r>
                      <a:r>
                        <a:rPr lang="en-US" sz="1600" baseline="0" dirty="0" smtClean="0"/>
                        <a:t> and Extension Activities</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lgn="just">
                        <a:buFont typeface="Arial" pitchFamily="34" charset="0"/>
                        <a:buChar char="•"/>
                      </a:pPr>
                      <a:r>
                        <a:rPr lang="en-US" sz="1600" baseline="0" dirty="0" smtClean="0"/>
                        <a:t>Motivate to the students for doing research. </a:t>
                      </a:r>
                    </a:p>
                    <a:p>
                      <a:pPr marL="292100" indent="-292100" algn="just">
                        <a:buFont typeface="Arial" pitchFamily="34" charset="0"/>
                        <a:buChar char="•"/>
                      </a:pPr>
                      <a:r>
                        <a:rPr lang="en-US" sz="1600" baseline="0" dirty="0" smtClean="0"/>
                        <a:t>Aware to the Use of ICT devices, tool and techniques for their research work.</a:t>
                      </a:r>
                    </a:p>
                    <a:p>
                      <a:pPr marL="292100" indent="-292100" algn="just">
                        <a:buFont typeface="Arial" pitchFamily="34" charset="0"/>
                        <a:buChar char="•"/>
                      </a:pPr>
                      <a:r>
                        <a:rPr lang="en-US" sz="1600" baseline="0" dirty="0" smtClean="0"/>
                        <a:t>Encourage to the publication at the national and international level.</a:t>
                      </a:r>
                    </a:p>
                    <a:p>
                      <a:pPr marL="292100" indent="-292100" algn="just">
                        <a:buFont typeface="Arial" pitchFamily="34" charset="0"/>
                        <a:buChar char="•"/>
                      </a:pPr>
                      <a:r>
                        <a:rPr lang="en-US" sz="1600" baseline="0" dirty="0" smtClean="0"/>
                        <a:t>Organized  the seminar and workshop</a:t>
                      </a:r>
                    </a:p>
                    <a:p>
                      <a:pPr marL="292100" indent="-292100" algn="just">
                        <a:buFont typeface="Arial" pitchFamily="34" charset="0"/>
                        <a:buChar char="•"/>
                      </a:pPr>
                      <a:r>
                        <a:rPr lang="en-US" sz="1600" baseline="0" dirty="0" smtClean="0"/>
                        <a:t>Activities for problem solving </a:t>
                      </a:r>
                      <a:endParaRPr lang="en-US" sz="1600" baseline="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t>Infrastructure and Facilities</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lgn="just">
                        <a:buFont typeface="Arial" pitchFamily="34" charset="0"/>
                        <a:buChar char="•"/>
                      </a:pPr>
                      <a:r>
                        <a:rPr lang="en-US" sz="1600" baseline="0" dirty="0" smtClean="0"/>
                        <a:t>The department timely try to improve the infrastructure like building, library, computer lab etc.</a:t>
                      </a:r>
                      <a:endParaRPr lang="en-US" sz="1600" baseline="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t>Student’s Support and Progression</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lgn="just">
                        <a:buFont typeface="Arial" pitchFamily="34" charset="0"/>
                        <a:buChar char="•"/>
                      </a:pPr>
                      <a:r>
                        <a:rPr lang="en-US" sz="1600" baseline="0" dirty="0" smtClean="0"/>
                        <a:t>The Internship program for BLIS.</a:t>
                      </a:r>
                    </a:p>
                    <a:p>
                      <a:pPr marL="292100" indent="-292100" algn="just">
                        <a:buFont typeface="Arial" pitchFamily="34" charset="0"/>
                        <a:buChar char="•"/>
                      </a:pPr>
                      <a:r>
                        <a:rPr lang="en-US" sz="1600" baseline="0" dirty="0" smtClean="0"/>
                        <a:t>The department also send to the student’s for IITs and IIMs internship programs.</a:t>
                      </a:r>
                      <a:endParaRPr lang="en-US" sz="1600" baseline="0" dirty="0" smtClean="0">
                        <a:solidFill>
                          <a:schemeClr val="tx1"/>
                        </a:solidFill>
                        <a:latin typeface="Times New Roman" pitchFamily="18" charset="0"/>
                        <a:cs typeface="Times New Roman" pitchFamily="18" charset="0"/>
                      </a:endParaRPr>
                    </a:p>
                  </a:txBody>
                  <a:tcPr/>
                </a:tc>
              </a:tr>
              <a:tr h="370840">
                <a:tc>
                  <a:txBody>
                    <a:bodyPr/>
                    <a:lstStyle/>
                    <a:p>
                      <a:r>
                        <a:rPr lang="en-US" sz="1600" dirty="0" smtClean="0"/>
                        <a:t>Governance, Leadership and Management </a:t>
                      </a:r>
                      <a:r>
                        <a:rPr lang="en-US" sz="1600" baseline="0" dirty="0" smtClean="0"/>
                        <a:t> </a:t>
                      </a:r>
                      <a:endParaRPr lang="en-US" sz="1600" dirty="0">
                        <a:solidFill>
                          <a:schemeClr val="tx1"/>
                        </a:solidFill>
                        <a:latin typeface="Times New Roman" pitchFamily="18" charset="0"/>
                        <a:cs typeface="Times New Roman" pitchFamily="18" charset="0"/>
                      </a:endParaRPr>
                    </a:p>
                  </a:txBody>
                  <a:tcPr/>
                </a:tc>
                <a:tc>
                  <a:txBody>
                    <a:bodyPr/>
                    <a:lstStyle/>
                    <a:p>
                      <a:pPr marL="292100" indent="-292100" algn="just">
                        <a:buFont typeface="Arial" pitchFamily="34" charset="0"/>
                        <a:buChar char="•"/>
                      </a:pPr>
                      <a:r>
                        <a:rPr lang="en-US" sz="1600" baseline="0" dirty="0" smtClean="0"/>
                        <a:t>Most of the work done as per the instructions of the special committee or cell.</a:t>
                      </a:r>
                    </a:p>
                    <a:p>
                      <a:pPr marL="292100" indent="-292100" algn="just">
                        <a:buFont typeface="Arial" pitchFamily="34" charset="0"/>
                        <a:buChar char="•"/>
                      </a:pPr>
                      <a:r>
                        <a:rPr lang="en-US" sz="1600" baseline="0" dirty="0" smtClean="0"/>
                        <a:t>Proper delegation of authority for each  task, activity and Job.</a:t>
                      </a:r>
                      <a:endParaRPr lang="en-US" sz="1600" baseline="0" dirty="0" smtClean="0">
                        <a:solidFill>
                          <a:schemeClr val="tx1"/>
                        </a:solidFill>
                        <a:latin typeface="Times New Roman" pitchFamily="18" charset="0"/>
                        <a:cs typeface="Times New Roman" pitchFamily="18" charset="0"/>
                      </a:endParaRPr>
                    </a:p>
                  </a:txBody>
                  <a:tcPr/>
                </a:tc>
              </a:tr>
            </a:tbl>
          </a:graphicData>
        </a:graphic>
      </p:graphicFrame>
      <p:sp>
        <p:nvSpPr>
          <p:cNvPr id="8" name="Rectangle 7"/>
          <p:cNvSpPr/>
          <p:nvPr/>
        </p:nvSpPr>
        <p:spPr>
          <a:xfrm>
            <a:off x="12700" y="25400"/>
            <a:ext cx="5219700" cy="82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Best Practices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746235" y="169042"/>
            <a:ext cx="7977352" cy="725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Times New Roman" pitchFamily="18" charset="0"/>
                <a:cs typeface="Times New Roman" pitchFamily="18" charset="0"/>
              </a:rPr>
              <a:t>Future Plans</a:t>
            </a:r>
            <a:endParaRPr lang="en-US" sz="4800" dirty="0">
              <a:latin typeface="Times New Roman" pitchFamily="18" charset="0"/>
              <a:cs typeface="Times New Roman" pitchFamily="18" charset="0"/>
            </a:endParaRPr>
          </a:p>
        </p:txBody>
      </p:sp>
      <p:sp>
        <p:nvSpPr>
          <p:cNvPr id="6" name="Rectangle 5"/>
          <p:cNvSpPr/>
          <p:nvPr/>
        </p:nvSpPr>
        <p:spPr>
          <a:xfrm>
            <a:off x="317500" y="1562100"/>
            <a:ext cx="8661400" cy="43552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z="6000" b="1" dirty="0" smtClean="0">
                <a:latin typeface="Times New Roman" pitchFamily="18" charset="0"/>
                <a:cs typeface="Times New Roman" pitchFamily="18" charset="0"/>
              </a:rPr>
              <a:t>Plans to</a:t>
            </a:r>
            <a:endParaRPr lang="en-US" sz="3200" b="1" dirty="0" smtClean="0">
              <a:latin typeface="Times New Roman" pitchFamily="18" charset="0"/>
              <a:cs typeface="Times New Roman" pitchFamily="18" charset="0"/>
            </a:endParaRPr>
          </a:p>
          <a:p>
            <a:pPr lvl="0"/>
            <a:endParaRPr lang="en-US" sz="3200" dirty="0" smtClean="0">
              <a:latin typeface="Times New Roman" pitchFamily="18" charset="0"/>
              <a:cs typeface="Times New Roman" pitchFamily="18" charset="0"/>
            </a:endParaRPr>
          </a:p>
          <a:p>
            <a:pPr lvl="0">
              <a:buFont typeface="Wingdings" pitchFamily="2" charset="2"/>
              <a:buChar char="v"/>
            </a:pPr>
            <a:r>
              <a:rPr lang="en-US" sz="3200" dirty="0" smtClean="0">
                <a:latin typeface="Times New Roman" pitchFamily="18" charset="0"/>
                <a:cs typeface="Times New Roman" pitchFamily="18" charset="0"/>
              </a:rPr>
              <a:t> Introduce Ph.D in LIS.</a:t>
            </a:r>
          </a:p>
          <a:p>
            <a:pPr lvl="0">
              <a:buFont typeface="Wingdings" pitchFamily="2" charset="2"/>
              <a:buChar char="v"/>
            </a:pPr>
            <a:r>
              <a:rPr lang="en-US" sz="3200" dirty="0" smtClean="0">
                <a:latin typeface="Times New Roman" pitchFamily="18" charset="0"/>
                <a:cs typeface="Times New Roman" pitchFamily="18" charset="0"/>
              </a:rPr>
              <a:t> Introduce PG Diploma in LAN</a:t>
            </a:r>
          </a:p>
          <a:p>
            <a:pPr lvl="0">
              <a:buFont typeface="Wingdings" pitchFamily="2" charset="2"/>
              <a:buChar char="v"/>
            </a:pPr>
            <a:r>
              <a:rPr lang="en-US" sz="3200" dirty="0" smtClean="0">
                <a:latin typeface="Times New Roman" pitchFamily="18" charset="0"/>
                <a:cs typeface="Times New Roman" pitchFamily="18" charset="0"/>
              </a:rPr>
              <a:t> Organize workshops/seminars</a:t>
            </a:r>
          </a:p>
          <a:p>
            <a:pPr lvl="0">
              <a:buFont typeface="Wingdings" pitchFamily="2" charset="2"/>
              <a:buChar char="v"/>
            </a:pPr>
            <a:r>
              <a:rPr lang="en-US" sz="3200" dirty="0" smtClean="0">
                <a:latin typeface="Times New Roman" pitchFamily="18" charset="0"/>
                <a:cs typeface="Times New Roman" pitchFamily="18" charset="0"/>
              </a:rPr>
              <a:t> School to act as Incubator centre for full</a:t>
            </a:r>
          </a:p>
          <a:p>
            <a:pPr lvl="0"/>
            <a:r>
              <a:rPr lang="en-US" sz="3200" dirty="0" smtClean="0">
                <a:latin typeface="Times New Roman" pitchFamily="18" charset="0"/>
                <a:cs typeface="Times New Roman" pitchFamily="18" charset="0"/>
              </a:rPr>
              <a:t>	 fledged Knowledge Management Program</a:t>
            </a:r>
          </a:p>
          <a:p>
            <a:pPr lvl="0"/>
            <a:endParaRPr lang="en-US" sz="3200" dirty="0" smtClean="0">
              <a:latin typeface="Times New Roman" pitchFamily="18" charset="0"/>
              <a:cs typeface="Times New Roman" pitchFamily="18" charset="0"/>
            </a:endParaRPr>
          </a:p>
          <a:p>
            <a:pPr algn="ctr">
              <a:buFont typeface="Wingdings" pitchFamily="2" charset="2"/>
              <a:buChar char="§"/>
            </a:pPr>
            <a:endParaRPr lang="en-US" sz="32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9AD59AAF-C488-49BB-8263-BA011C47EFE2}" type="datetime1">
              <a:rPr lang="en-IN" smtClean="0">
                <a:latin typeface="Times New Roman" pitchFamily="18" charset="0"/>
                <a:cs typeface="Times New Roman" pitchFamily="18" charset="0"/>
              </a:rPr>
              <a:pPr/>
              <a:t>19-01-2014</a:t>
            </a:fld>
            <a:endParaRPr lang="en-IN">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latin typeface="Times New Roman" pitchFamily="18" charset="0"/>
                <a:cs typeface="Times New Roman" pitchFamily="18" charset="0"/>
              </a:rPr>
              <a:t>Presentation  for NACC Peer Team</a:t>
            </a:r>
            <a:endParaRPr lang="en-IN" dirty="0">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E9DE5B1C-E3FF-47CF-80A2-7860F7171BA8}" type="slidenum">
              <a:rPr lang="en-IN" smtClean="0">
                <a:latin typeface="Times New Roman" pitchFamily="18" charset="0"/>
                <a:cs typeface="Times New Roman" pitchFamily="18" charset="0"/>
              </a:rPr>
              <a:pPr/>
              <a:t>33</a:t>
            </a:fld>
            <a:endParaRPr lang="en-IN">
              <a:latin typeface="Times New Roman" pitchFamily="18" charset="0"/>
              <a:cs typeface="Times New Roman" pitchFamily="18" charset="0"/>
            </a:endParaRPr>
          </a:p>
        </p:txBody>
      </p:sp>
    </p:spTree>
    <p:extLst>
      <p:ext uri="{BB962C8B-B14F-4D97-AF65-F5344CB8AC3E}">
        <p14:creationId xmlns="" xmlns:p14="http://schemas.microsoft.com/office/powerpoint/2010/main" val="201105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hank_you.jpg"/>
          <p:cNvPicPr>
            <a:picLocks noChangeAspect="1"/>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1445342" y="1342103"/>
            <a:ext cx="6386052" cy="3923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Date Placeholder 2"/>
          <p:cNvSpPr>
            <a:spLocks noGrp="1"/>
          </p:cNvSpPr>
          <p:nvPr>
            <p:ph type="dt" sz="half" idx="10"/>
          </p:nvPr>
        </p:nvSpPr>
        <p:spPr/>
        <p:txBody>
          <a:bodyPr/>
          <a:lstStyle/>
          <a:p>
            <a:fld id="{FBE23E52-5B33-4C37-A571-1485A21B3C44}" type="datetime1">
              <a:rPr lang="en-IN" smtClean="0"/>
              <a:pPr/>
              <a:t>19-01-2014</a:t>
            </a:fld>
            <a:endParaRPr lang="en-IN"/>
          </a:p>
        </p:txBody>
      </p:sp>
      <p:sp>
        <p:nvSpPr>
          <p:cNvPr id="4" name="Footer Placeholder 3"/>
          <p:cNvSpPr>
            <a:spLocks noGrp="1"/>
          </p:cNvSpPr>
          <p:nvPr>
            <p:ph type="ftr" sz="quarter" idx="11"/>
          </p:nvPr>
        </p:nvSpPr>
        <p:spPr/>
        <p:txBody>
          <a:bodyPr/>
          <a:lstStyle/>
          <a:p>
            <a:r>
              <a:rPr lang="en-US" smtClean="0"/>
              <a:t>Presentation  for NACC Peer Team</a:t>
            </a:r>
            <a:endParaRPr lang="en-IN" dirty="0"/>
          </a:p>
        </p:txBody>
      </p:sp>
      <p:sp>
        <p:nvSpPr>
          <p:cNvPr id="6" name="Slide Number Placeholder 5"/>
          <p:cNvSpPr>
            <a:spLocks noGrp="1"/>
          </p:cNvSpPr>
          <p:nvPr>
            <p:ph type="sldNum" sz="quarter" idx="12"/>
          </p:nvPr>
        </p:nvSpPr>
        <p:spPr/>
        <p:txBody>
          <a:bodyPr/>
          <a:lstStyle/>
          <a:p>
            <a:fld id="{E9DE5B1C-E3FF-47CF-80A2-7860F7171BA8}" type="slidenum">
              <a:rPr lang="en-IN" smtClean="0"/>
              <a:pPr/>
              <a:t>34</a:t>
            </a:fld>
            <a:endParaRPr lang="en-IN"/>
          </a:p>
        </p:txBody>
      </p:sp>
    </p:spTree>
    <p:extLst>
      <p:ext uri="{BB962C8B-B14F-4D97-AF65-F5344CB8AC3E}">
        <p14:creationId xmlns="" xmlns:p14="http://schemas.microsoft.com/office/powerpoint/2010/main" val="2794458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628651" y="337418"/>
          <a:ext cx="7886700" cy="964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9050DEAF-0C4D-4203-B412-5D1FC7F658F2}" type="datetime1">
              <a:rPr lang="en-IN" smtClean="0"/>
              <a:pPr/>
              <a:t>19-01-2014</a:t>
            </a:fld>
            <a:endParaRPr lang="en-IN"/>
          </a:p>
        </p:txBody>
      </p:sp>
      <p:sp>
        <p:nvSpPr>
          <p:cNvPr id="7" name="Footer Placeholder 6"/>
          <p:cNvSpPr>
            <a:spLocks noGrp="1"/>
          </p:cNvSpPr>
          <p:nvPr>
            <p:ph type="ftr" sz="quarter" idx="11"/>
          </p:nvPr>
        </p:nvSpPr>
        <p:spPr/>
        <p:txBody>
          <a:bodyPr/>
          <a:lstStyle/>
          <a:p>
            <a:r>
              <a:rPr lang="en-US" smtClean="0"/>
              <a:t>Presentation  for NACC Peer Team</a:t>
            </a:r>
            <a:endParaRPr lang="en-IN"/>
          </a:p>
        </p:txBody>
      </p:sp>
      <p:sp>
        <p:nvSpPr>
          <p:cNvPr id="8" name="Slide Number Placeholder 7"/>
          <p:cNvSpPr>
            <a:spLocks noGrp="1"/>
          </p:cNvSpPr>
          <p:nvPr>
            <p:ph type="sldNum" sz="quarter" idx="12"/>
          </p:nvPr>
        </p:nvSpPr>
        <p:spPr/>
        <p:txBody>
          <a:bodyPr/>
          <a:lstStyle/>
          <a:p>
            <a:fld id="{E9DE5B1C-E3FF-47CF-80A2-7860F7171BA8}" type="slidenum">
              <a:rPr lang="en-IN" smtClean="0"/>
              <a:pPr/>
              <a:t>4</a:t>
            </a:fld>
            <a:endParaRPr lang="en-IN"/>
          </a:p>
        </p:txBody>
      </p:sp>
      <p:grpSp>
        <p:nvGrpSpPr>
          <p:cNvPr id="12" name="Group 11"/>
          <p:cNvGrpSpPr/>
          <p:nvPr/>
        </p:nvGrpSpPr>
        <p:grpSpPr>
          <a:xfrm>
            <a:off x="682062" y="3486521"/>
            <a:ext cx="7779876" cy="1199782"/>
            <a:chOff x="423935" y="2141542"/>
            <a:chExt cx="7779876" cy="1561365"/>
          </a:xfrm>
        </p:grpSpPr>
        <p:sp>
          <p:nvSpPr>
            <p:cNvPr id="13" name="Rounded Rectangle 12"/>
            <p:cNvSpPr/>
            <p:nvPr/>
          </p:nvSpPr>
          <p:spPr>
            <a:xfrm>
              <a:off x="423935" y="2141542"/>
              <a:ext cx="7779876" cy="1561365"/>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474754" y="2364181"/>
              <a:ext cx="7627438" cy="12129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400" kern="1200" dirty="0" smtClean="0">
                  <a:latin typeface="Times New Roman" pitchFamily="18" charset="0"/>
                  <a:cs typeface="Times New Roman" pitchFamily="18" charset="0"/>
                </a:rPr>
                <a:t>To acquaint with the latest tools and techniques in information handling.</a:t>
              </a:r>
              <a:endParaRPr lang="en-IN" sz="2400" kern="1200" dirty="0">
                <a:latin typeface="Times New Roman" pitchFamily="18" charset="0"/>
                <a:cs typeface="Times New Roman" pitchFamily="18" charset="0"/>
              </a:endParaRPr>
            </a:p>
          </p:txBody>
        </p:sp>
      </p:grpSp>
      <p:grpSp>
        <p:nvGrpSpPr>
          <p:cNvPr id="20" name="Group 19"/>
          <p:cNvGrpSpPr/>
          <p:nvPr/>
        </p:nvGrpSpPr>
        <p:grpSpPr>
          <a:xfrm>
            <a:off x="666916" y="4928418"/>
            <a:ext cx="7810168" cy="1039764"/>
            <a:chOff x="337758" y="1611334"/>
            <a:chExt cx="7810168" cy="1039764"/>
          </a:xfrm>
        </p:grpSpPr>
        <p:sp>
          <p:nvSpPr>
            <p:cNvPr id="21" name="Rounded Rectangle 20"/>
            <p:cNvSpPr/>
            <p:nvPr/>
          </p:nvSpPr>
          <p:spPr>
            <a:xfrm>
              <a:off x="337758" y="1611334"/>
              <a:ext cx="7810168" cy="10397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388515" y="1662091"/>
              <a:ext cx="7708654" cy="938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400" kern="1200" dirty="0" smtClean="0">
                  <a:latin typeface="Times New Roman" pitchFamily="18" charset="0"/>
                  <a:cs typeface="Times New Roman" pitchFamily="18" charset="0"/>
                </a:rPr>
                <a:t>To train the students in library organization in an ICT era.</a:t>
              </a:r>
              <a:endParaRPr lang="en-IN" sz="2400" kern="1200" dirty="0">
                <a:latin typeface="Times New Roman" pitchFamily="18" charset="0"/>
                <a:cs typeface="Times New Roman" pitchFamily="18" charset="0"/>
              </a:endParaRPr>
            </a:p>
          </p:txBody>
        </p:sp>
      </p:grpSp>
      <p:grpSp>
        <p:nvGrpSpPr>
          <p:cNvPr id="23" name="Group 22"/>
          <p:cNvGrpSpPr/>
          <p:nvPr/>
        </p:nvGrpSpPr>
        <p:grpSpPr>
          <a:xfrm>
            <a:off x="628816" y="1931218"/>
            <a:ext cx="7981784" cy="1434282"/>
            <a:chOff x="337758" y="1611334"/>
            <a:chExt cx="7810168" cy="1065982"/>
          </a:xfrm>
        </p:grpSpPr>
        <p:sp>
          <p:nvSpPr>
            <p:cNvPr id="24" name="Rounded Rectangle 23"/>
            <p:cNvSpPr/>
            <p:nvPr/>
          </p:nvSpPr>
          <p:spPr>
            <a:xfrm>
              <a:off x="337758" y="1611334"/>
              <a:ext cx="7810168" cy="1039764"/>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388515" y="1662090"/>
              <a:ext cx="7600828" cy="1015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r>
                <a:rPr lang="en-US" sz="2400" dirty="0" smtClean="0">
                  <a:latin typeface="Times New Roman" pitchFamily="18" charset="0"/>
                  <a:cs typeface="Times New Roman" pitchFamily="18" charset="0"/>
                </a:rPr>
                <a:t>To acquaint the students with the growth and development of universe of knowledge, elements of librarianship and knowledge management.</a:t>
              </a:r>
              <a:endParaRPr lang="en-IN" sz="2400" dirty="0" smtClean="0">
                <a:latin typeface="Times New Roman" pitchFamily="18" charset="0"/>
                <a:cs typeface="Times New Roman" pitchFamily="18" charset="0"/>
              </a:endParaRPr>
            </a:p>
          </p:txBody>
        </p:sp>
      </p:grpSp>
    </p:spTree>
    <p:extLst>
      <p:ext uri="{BB962C8B-B14F-4D97-AF65-F5344CB8AC3E}">
        <p14:creationId xmlns="" xmlns:p14="http://schemas.microsoft.com/office/powerpoint/2010/main" val="470270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 xmlns:p14="http://schemas.microsoft.com/office/powerpoint/2010/main" val="3575960225"/>
              </p:ext>
            </p:extLst>
          </p:nvPr>
        </p:nvGraphicFramePr>
        <p:xfrm>
          <a:off x="889000" y="1641249"/>
          <a:ext cx="3558977" cy="3970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e Placeholder 10"/>
          <p:cNvSpPr>
            <a:spLocks noGrp="1"/>
          </p:cNvSpPr>
          <p:nvPr>
            <p:ph type="dt" sz="half" idx="10"/>
          </p:nvPr>
        </p:nvSpPr>
        <p:spPr/>
        <p:txBody>
          <a:bodyPr/>
          <a:lstStyle/>
          <a:p>
            <a:fld id="{A058970D-DF36-4D33-97BA-CFFFAF365662}" type="datetime1">
              <a:rPr lang="en-IN" smtClean="0"/>
              <a:pPr/>
              <a:t>19-01-2014</a:t>
            </a:fld>
            <a:endParaRPr lang="en-IN"/>
          </a:p>
        </p:txBody>
      </p:sp>
      <p:sp>
        <p:nvSpPr>
          <p:cNvPr id="12" name="Footer Placeholder 11"/>
          <p:cNvSpPr>
            <a:spLocks noGrp="1"/>
          </p:cNvSpPr>
          <p:nvPr>
            <p:ph type="ftr" sz="quarter" idx="11"/>
          </p:nvPr>
        </p:nvSpPr>
        <p:spPr/>
        <p:txBody>
          <a:bodyPr/>
          <a:lstStyle/>
          <a:p>
            <a:r>
              <a:rPr lang="en-US" smtClean="0"/>
              <a:t>Presentation  for NACC Peer Team</a:t>
            </a:r>
            <a:endParaRPr lang="en-IN"/>
          </a:p>
        </p:txBody>
      </p:sp>
      <p:sp>
        <p:nvSpPr>
          <p:cNvPr id="9" name="Rounded Rectangle 8"/>
          <p:cNvSpPr/>
          <p:nvPr/>
        </p:nvSpPr>
        <p:spPr>
          <a:xfrm>
            <a:off x="629639" y="493221"/>
            <a:ext cx="7543800" cy="1103513"/>
          </a:xfrm>
          <a:prstGeom prst="roundRect">
            <a:avLst/>
          </a:prstGeom>
        </p:spPr>
        <p:style>
          <a:lnRef idx="0">
            <a:schemeClr val="accent1"/>
          </a:lnRef>
          <a:fillRef idx="3">
            <a:schemeClr val="accent1"/>
          </a:fillRef>
          <a:effectRef idx="3">
            <a:schemeClr val="accent1"/>
          </a:effectRef>
          <a:fontRef idx="minor">
            <a:schemeClr val="lt1"/>
          </a:fontRef>
        </p:style>
        <p:txBody>
          <a:bodyPr/>
          <a:lstStyle/>
          <a:p>
            <a:r>
              <a:rPr lang="en-US" sz="3200" b="1" dirty="0" smtClean="0">
                <a:latin typeface="Times New Roman" pitchFamily="18" charset="0"/>
                <a:cs typeface="Times New Roman" pitchFamily="18" charset="0"/>
              </a:rPr>
              <a:t>Academic Programs </a:t>
            </a:r>
            <a:r>
              <a:rPr lang="en-US" sz="3200" b="1" dirty="0">
                <a:latin typeface="Times New Roman" pitchFamily="18" charset="0"/>
                <a:cs typeface="Times New Roman" pitchFamily="18" charset="0"/>
              </a:rPr>
              <a:t>&amp; Employability</a:t>
            </a:r>
            <a:endParaRPr lang="en-IN" sz="3200" b="1" dirty="0">
              <a:latin typeface="Times New Roman" pitchFamily="18" charset="0"/>
              <a:cs typeface="Times New Roman" pitchFamily="18" charset="0"/>
            </a:endParaRPr>
          </a:p>
        </p:txBody>
      </p:sp>
      <p:sp>
        <p:nvSpPr>
          <p:cNvPr id="6" name="Rectangle 5"/>
          <p:cNvSpPr/>
          <p:nvPr/>
        </p:nvSpPr>
        <p:spPr>
          <a:xfrm>
            <a:off x="4037290" y="1693836"/>
            <a:ext cx="4556279" cy="13922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sz="2000" b="1" dirty="0" smtClean="0">
                <a:latin typeface="Times New Roman" pitchFamily="18" charset="0"/>
                <a:cs typeface="Times New Roman" pitchFamily="18" charset="0"/>
              </a:rPr>
              <a:t>C</a:t>
            </a:r>
            <a:r>
              <a:rPr lang="en-IN" sz="2000" dirty="0" smtClean="0">
                <a:latin typeface="Times New Roman" pitchFamily="18" charset="0"/>
                <a:cs typeface="Times New Roman" pitchFamily="18" charset="0"/>
              </a:rPr>
              <a:t>lassifier, Cataloguer, Library Assistant in University Level Library. </a:t>
            </a:r>
            <a:r>
              <a:rPr lang="en-US" sz="2000" dirty="0" smtClean="0">
                <a:latin typeface="Times New Roman" pitchFamily="18" charset="0"/>
                <a:cs typeface="Times New Roman" pitchFamily="18" charset="0"/>
              </a:rPr>
              <a:t>Govt. jobs of Librarian in NVS and KVS.</a:t>
            </a:r>
          </a:p>
          <a:p>
            <a:pPr algn="ctr"/>
            <a:endParaRPr lang="en-US" dirty="0"/>
          </a:p>
        </p:txBody>
      </p:sp>
      <p:sp>
        <p:nvSpPr>
          <p:cNvPr id="7" name="Rectangle 6"/>
          <p:cNvSpPr/>
          <p:nvPr/>
        </p:nvSpPr>
        <p:spPr>
          <a:xfrm>
            <a:off x="4037290" y="3180322"/>
            <a:ext cx="4556279" cy="1328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IN" sz="2000" dirty="0" smtClean="0">
                <a:latin typeface="Times New Roman" pitchFamily="18" charset="0"/>
                <a:cs typeface="Times New Roman" pitchFamily="18" charset="0"/>
              </a:rPr>
              <a:t>Library Scientist, Information Scientist, SLIA. </a:t>
            </a:r>
            <a:r>
              <a:rPr lang="en-US" sz="2000" dirty="0" smtClean="0">
                <a:latin typeface="Times New Roman" pitchFamily="18" charset="0"/>
                <a:cs typeface="Times New Roman" pitchFamily="18" charset="0"/>
              </a:rPr>
              <a:t>Govt. jobs. University, College, School and Public libraries</a:t>
            </a:r>
            <a:endParaRPr lang="en-US" sz="2000" dirty="0">
              <a:latin typeface="Times New Roman" pitchFamily="18" charset="0"/>
              <a:cs typeface="Times New Roman" pitchFamily="18" charset="0"/>
            </a:endParaRPr>
          </a:p>
        </p:txBody>
      </p:sp>
      <p:sp>
        <p:nvSpPr>
          <p:cNvPr id="10" name="Rectangle 9"/>
          <p:cNvSpPr/>
          <p:nvPr/>
        </p:nvSpPr>
        <p:spPr>
          <a:xfrm>
            <a:off x="4037290" y="4627696"/>
            <a:ext cx="4578366" cy="1481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smtClean="0">
                <a:latin typeface="Times New Roman" pitchFamily="18" charset="0"/>
                <a:cs typeface="Times New Roman" pitchFamily="18" charset="0"/>
              </a:rPr>
              <a:t>Assistant Librarian, Research Consultant, LIS Teacher, LIS Scientist. Govt. jobs. University, College, School, Special and Public libraries</a:t>
            </a:r>
            <a:endParaRPr lang="en-US" sz="2000" dirty="0">
              <a:latin typeface="Times New Roman" pitchFamily="18" charset="0"/>
              <a:cs typeface="Times New Roman" pitchFamily="18" charset="0"/>
            </a:endParaRPr>
          </a:p>
        </p:txBody>
      </p:sp>
      <p:sp>
        <p:nvSpPr>
          <p:cNvPr id="13" name="Slide Number Placeholder 12"/>
          <p:cNvSpPr>
            <a:spLocks noGrp="1"/>
          </p:cNvSpPr>
          <p:nvPr>
            <p:ph type="sldNum" sz="quarter" idx="12"/>
          </p:nvPr>
        </p:nvSpPr>
        <p:spPr/>
        <p:txBody>
          <a:bodyPr/>
          <a:lstStyle/>
          <a:p>
            <a:fld id="{E9DE5B1C-E3FF-47CF-80A2-7860F7171BA8}" type="slidenum">
              <a:rPr lang="en-IN" smtClean="0"/>
              <a:pPr/>
              <a:t>5</a:t>
            </a:fld>
            <a:endParaRPr lang="en-IN"/>
          </a:p>
        </p:txBody>
      </p:sp>
    </p:spTree>
    <p:extLst>
      <p:ext uri="{BB962C8B-B14F-4D97-AF65-F5344CB8AC3E}">
        <p14:creationId xmlns="" xmlns:p14="http://schemas.microsoft.com/office/powerpoint/2010/main" val="673465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94450"/>
            <a:ext cx="2133600" cy="365125"/>
          </a:xfrm>
        </p:spPr>
        <p:txBody>
          <a:bodyPr/>
          <a:lstStyle/>
          <a:p>
            <a:fld id="{064F2C6E-EFB7-4B78-87F5-51128D6DE764}" type="datetime1">
              <a:rPr lang="en-IN" smtClean="0"/>
              <a:pPr/>
              <a:t>19-01-2014</a:t>
            </a:fld>
            <a:endParaRPr lang="en-IN"/>
          </a:p>
        </p:txBody>
      </p:sp>
      <p:sp>
        <p:nvSpPr>
          <p:cNvPr id="9" name="Footer Placeholder 8"/>
          <p:cNvSpPr>
            <a:spLocks noGrp="1"/>
          </p:cNvSpPr>
          <p:nvPr>
            <p:ph type="ftr" sz="quarter" idx="11"/>
          </p:nvPr>
        </p:nvSpPr>
        <p:spPr/>
        <p:txBody>
          <a:bodyPr/>
          <a:lstStyle/>
          <a:p>
            <a:r>
              <a:rPr lang="en-US" smtClean="0"/>
              <a:t>Presentation  for NACC Peer Team</a:t>
            </a:r>
            <a:endParaRPr lang="en-IN"/>
          </a:p>
        </p:txBody>
      </p:sp>
      <p:sp>
        <p:nvSpPr>
          <p:cNvPr id="5" name="Rectangle 4"/>
          <p:cNvSpPr/>
          <p:nvPr/>
        </p:nvSpPr>
        <p:spPr>
          <a:xfrm>
            <a:off x="672661" y="819806"/>
            <a:ext cx="7609489" cy="693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Current Manpower Strength</a:t>
            </a:r>
            <a:endParaRPr lang="en-US" sz="4000" dirty="0"/>
          </a:p>
        </p:txBody>
      </p:sp>
      <p:sp>
        <p:nvSpPr>
          <p:cNvPr id="10" name="Slide Number Placeholder 9"/>
          <p:cNvSpPr>
            <a:spLocks noGrp="1"/>
          </p:cNvSpPr>
          <p:nvPr>
            <p:ph type="sldNum" sz="quarter" idx="12"/>
          </p:nvPr>
        </p:nvSpPr>
        <p:spPr/>
        <p:txBody>
          <a:bodyPr/>
          <a:lstStyle/>
          <a:p>
            <a:fld id="{E9DE5B1C-E3FF-47CF-80A2-7860F7171BA8}" type="slidenum">
              <a:rPr lang="en-IN" smtClean="0"/>
              <a:pPr/>
              <a:t>6</a:t>
            </a:fld>
            <a:endParaRPr lang="en-IN"/>
          </a:p>
        </p:txBody>
      </p:sp>
      <p:graphicFrame>
        <p:nvGraphicFramePr>
          <p:cNvPr id="11" name="Table 10"/>
          <p:cNvGraphicFramePr>
            <a:graphicFrameLocks noGrp="1"/>
          </p:cNvGraphicFramePr>
          <p:nvPr/>
        </p:nvGraphicFramePr>
        <p:xfrm>
          <a:off x="208546" y="1605546"/>
          <a:ext cx="8833854" cy="4477753"/>
        </p:xfrm>
        <a:graphic>
          <a:graphicData uri="http://schemas.openxmlformats.org/drawingml/2006/table">
            <a:tbl>
              <a:tblPr>
                <a:tableStyleId>{08FB837D-C827-4EFA-A057-4D05807E0F7C}</a:tableStyleId>
              </a:tblPr>
              <a:tblGrid>
                <a:gridCol w="1592897"/>
                <a:gridCol w="1942025"/>
                <a:gridCol w="1331052"/>
                <a:gridCol w="1265588"/>
                <a:gridCol w="1265588"/>
                <a:gridCol w="1436704"/>
              </a:tblGrid>
              <a:tr h="984203">
                <a:tc>
                  <a:txBody>
                    <a:bodyPr/>
                    <a:lstStyle/>
                    <a:p>
                      <a:pPr marL="0" marR="0" indent="36195" algn="ctr">
                        <a:lnSpc>
                          <a:spcPct val="115000"/>
                        </a:lnSpc>
                        <a:spcBef>
                          <a:spcPts val="400"/>
                        </a:spcBef>
                        <a:spcAft>
                          <a:spcPts val="0"/>
                        </a:spcAft>
                      </a:pPr>
                      <a:r>
                        <a:rPr lang="en-US" sz="1600" dirty="0"/>
                        <a:t>Name</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36195" algn="ctr">
                        <a:lnSpc>
                          <a:spcPct val="115000"/>
                        </a:lnSpc>
                        <a:spcBef>
                          <a:spcPts val="0"/>
                        </a:spcBef>
                        <a:spcAft>
                          <a:spcPts val="0"/>
                        </a:spcAft>
                      </a:pPr>
                      <a:r>
                        <a:rPr lang="en-US" sz="1600" dirty="0"/>
                        <a:t>Qualifications</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0" algn="ctr">
                        <a:lnSpc>
                          <a:spcPct val="115000"/>
                        </a:lnSpc>
                        <a:spcBef>
                          <a:spcPts val="0"/>
                        </a:spcBef>
                        <a:spcAft>
                          <a:spcPts val="0"/>
                        </a:spcAft>
                      </a:pPr>
                      <a:r>
                        <a:rPr lang="en-US" sz="1600" dirty="0"/>
                        <a:t>Experience</a:t>
                      </a:r>
                    </a:p>
                    <a:p>
                      <a:pPr marL="0" marR="0" indent="0" algn="ctr">
                        <a:lnSpc>
                          <a:spcPct val="115000"/>
                        </a:lnSpc>
                        <a:spcBef>
                          <a:spcPts val="0"/>
                        </a:spcBef>
                        <a:spcAft>
                          <a:spcPts val="0"/>
                        </a:spcAft>
                      </a:pPr>
                      <a:r>
                        <a:rPr lang="en-US" sz="1600" dirty="0"/>
                        <a:t>Teaching</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0" algn="ctr">
                        <a:lnSpc>
                          <a:spcPct val="115000"/>
                        </a:lnSpc>
                        <a:spcBef>
                          <a:spcPts val="0"/>
                        </a:spcBef>
                        <a:spcAft>
                          <a:spcPts val="0"/>
                        </a:spcAft>
                      </a:pPr>
                      <a:r>
                        <a:rPr lang="en-US" sz="1600" dirty="0"/>
                        <a:t>Experience</a:t>
                      </a:r>
                    </a:p>
                    <a:p>
                      <a:pPr marL="0" marR="0" indent="36195" algn="ctr">
                        <a:lnSpc>
                          <a:spcPct val="115000"/>
                        </a:lnSpc>
                        <a:spcBef>
                          <a:spcPts val="0"/>
                        </a:spcBef>
                        <a:spcAft>
                          <a:spcPts val="0"/>
                        </a:spcAft>
                      </a:pPr>
                      <a:r>
                        <a:rPr lang="en-US" sz="1600" dirty="0"/>
                        <a:t>Research</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36195" algn="ctr">
                        <a:lnSpc>
                          <a:spcPct val="115000"/>
                        </a:lnSpc>
                        <a:spcBef>
                          <a:spcPts val="0"/>
                        </a:spcBef>
                        <a:spcAft>
                          <a:spcPts val="0"/>
                        </a:spcAft>
                      </a:pPr>
                      <a:r>
                        <a:rPr lang="en-US" sz="1600" dirty="0"/>
                        <a:t>Experience</a:t>
                      </a:r>
                    </a:p>
                    <a:p>
                      <a:pPr marL="0" marR="0" indent="36195" algn="ctr">
                        <a:lnSpc>
                          <a:spcPct val="115000"/>
                        </a:lnSpc>
                        <a:spcBef>
                          <a:spcPts val="0"/>
                        </a:spcBef>
                        <a:spcAft>
                          <a:spcPts val="800"/>
                        </a:spcAft>
                      </a:pPr>
                      <a:r>
                        <a:rPr lang="en-US" sz="1600" dirty="0"/>
                        <a:t>Industry</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36195" algn="ctr">
                        <a:lnSpc>
                          <a:spcPct val="115000"/>
                        </a:lnSpc>
                        <a:spcBef>
                          <a:spcPts val="0"/>
                        </a:spcBef>
                        <a:spcAft>
                          <a:spcPts val="800"/>
                        </a:spcAft>
                      </a:pPr>
                      <a:r>
                        <a:rPr lang="en-US" sz="1600" dirty="0" smtClean="0"/>
                        <a:t>Publications</a:t>
                      </a:r>
                      <a:endParaRPr lang="en-US" sz="1600" b="1" dirty="0">
                        <a:latin typeface="Times New Roman" pitchFamily="18" charset="0"/>
                        <a:ea typeface="Times New Roman"/>
                        <a:cs typeface="Times New Roman" pitchFamily="18" charset="0"/>
                      </a:endParaRPr>
                    </a:p>
                  </a:txBody>
                  <a:tcPr marL="63106" marR="63106" marT="0" marB="0"/>
                </a:tc>
              </a:tr>
              <a:tr h="1008623">
                <a:tc>
                  <a:txBody>
                    <a:bodyPr/>
                    <a:lstStyle/>
                    <a:p>
                      <a:pPr marL="0" marR="0" indent="36195">
                        <a:lnSpc>
                          <a:spcPct val="115000"/>
                        </a:lnSpc>
                        <a:spcBef>
                          <a:spcPts val="400"/>
                        </a:spcBef>
                        <a:spcAft>
                          <a:spcPts val="0"/>
                        </a:spcAft>
                      </a:pPr>
                      <a:r>
                        <a:rPr lang="en-US" sz="1600" dirty="0"/>
                        <a:t>Dr. GHS Naidu</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0">
                        <a:lnSpc>
                          <a:spcPct val="115000"/>
                        </a:lnSpc>
                        <a:spcBef>
                          <a:spcPts val="0"/>
                        </a:spcBef>
                        <a:spcAft>
                          <a:spcPts val="0"/>
                        </a:spcAft>
                      </a:pPr>
                      <a:r>
                        <a:rPr lang="en-US" sz="1600" dirty="0"/>
                        <a:t>B. Sc., M. A., M. L. I. Sc., Ph.D., Dip. A. Ed, Dip. L. S. G. </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gn="ctr">
                        <a:lnSpc>
                          <a:spcPct val="115000"/>
                        </a:lnSpc>
                        <a:spcBef>
                          <a:spcPts val="0"/>
                        </a:spcBef>
                        <a:spcAft>
                          <a:spcPts val="0"/>
                        </a:spcAft>
                      </a:pPr>
                      <a:r>
                        <a:rPr lang="en-US" sz="1600" dirty="0"/>
                        <a:t>20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0"/>
                        </a:spcAft>
                      </a:pPr>
                      <a:r>
                        <a:rPr lang="en-US" sz="1600" dirty="0"/>
                        <a:t>20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800"/>
                        </a:spcAft>
                      </a:pPr>
                      <a:r>
                        <a:rPr lang="en-US" sz="1600" dirty="0"/>
                        <a:t>20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800"/>
                        </a:spcAft>
                      </a:pPr>
                      <a:endParaRPr lang="en-US" sz="1600" dirty="0" smtClean="0"/>
                    </a:p>
                    <a:p>
                      <a:pPr marL="0" marR="0" indent="36195" algn="ctr">
                        <a:lnSpc>
                          <a:spcPct val="115000"/>
                        </a:lnSpc>
                        <a:spcBef>
                          <a:spcPts val="0"/>
                        </a:spcBef>
                        <a:spcAft>
                          <a:spcPts val="800"/>
                        </a:spcAft>
                      </a:pPr>
                      <a:r>
                        <a:rPr lang="en-US" sz="1600" dirty="0" smtClean="0"/>
                        <a:t>50</a:t>
                      </a:r>
                      <a:endParaRPr lang="en-US" sz="1600" dirty="0">
                        <a:latin typeface="Times New Roman" pitchFamily="18" charset="0"/>
                        <a:ea typeface="Times New Roman"/>
                        <a:cs typeface="Times New Roman" pitchFamily="18" charset="0"/>
                      </a:endParaRPr>
                    </a:p>
                  </a:txBody>
                  <a:tcPr marL="63106" marR="63106" marT="0" marB="0"/>
                </a:tc>
              </a:tr>
              <a:tr h="1008623">
                <a:tc>
                  <a:txBody>
                    <a:bodyPr/>
                    <a:lstStyle/>
                    <a:p>
                      <a:pPr marL="0" marR="0" indent="36195">
                        <a:lnSpc>
                          <a:spcPct val="115000"/>
                        </a:lnSpc>
                        <a:spcBef>
                          <a:spcPts val="400"/>
                        </a:spcBef>
                        <a:spcAft>
                          <a:spcPts val="0"/>
                        </a:spcAft>
                      </a:pPr>
                      <a:r>
                        <a:rPr lang="en-US" sz="1600" dirty="0"/>
                        <a:t>Mr. B. </a:t>
                      </a:r>
                      <a:r>
                        <a:rPr lang="en-US" sz="1600" dirty="0" err="1"/>
                        <a:t>Ratha</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0">
                        <a:lnSpc>
                          <a:spcPct val="115000"/>
                        </a:lnSpc>
                        <a:spcBef>
                          <a:spcPts val="0"/>
                        </a:spcBef>
                        <a:spcAft>
                          <a:spcPts val="0"/>
                        </a:spcAft>
                      </a:pPr>
                      <a:r>
                        <a:rPr lang="en-US" sz="1600" dirty="0"/>
                        <a:t>B.A.,  M. L. I. Sc.,  M. Phil, UGC-NET (Twice)</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a:p>
                    <a:p>
                      <a:pPr marL="0" marR="0" indent="36195" algn="ctr">
                        <a:lnSpc>
                          <a:spcPct val="115000"/>
                        </a:lnSpc>
                        <a:spcBef>
                          <a:spcPts val="0"/>
                        </a:spcBef>
                        <a:spcAft>
                          <a:spcPts val="0"/>
                        </a:spcAft>
                      </a:pPr>
                      <a:r>
                        <a:rPr lang="en-US" sz="1600"/>
                        <a:t>6 Years</a:t>
                      </a:r>
                      <a:endParaRPr lang="en-US" sz="160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0"/>
                        </a:spcAft>
                      </a:pPr>
                      <a:r>
                        <a:rPr lang="en-US" sz="1600" dirty="0"/>
                        <a:t>6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800"/>
                        </a:spcAft>
                      </a:pPr>
                      <a:r>
                        <a:rPr lang="en-US" sz="1600" dirty="0"/>
                        <a:t>1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gn="ctr">
                        <a:lnSpc>
                          <a:spcPct val="115000"/>
                        </a:lnSpc>
                        <a:spcBef>
                          <a:spcPts val="0"/>
                        </a:spcBef>
                        <a:spcAft>
                          <a:spcPts val="800"/>
                        </a:spcAft>
                      </a:pPr>
                      <a:endParaRPr lang="en-US" sz="1600" dirty="0" smtClean="0"/>
                    </a:p>
                    <a:p>
                      <a:pPr marL="0" marR="0" indent="36195" algn="ctr">
                        <a:lnSpc>
                          <a:spcPct val="115000"/>
                        </a:lnSpc>
                        <a:spcBef>
                          <a:spcPts val="0"/>
                        </a:spcBef>
                        <a:spcAft>
                          <a:spcPts val="800"/>
                        </a:spcAft>
                      </a:pPr>
                      <a:r>
                        <a:rPr lang="en-US" sz="1600" dirty="0" smtClean="0"/>
                        <a:t>8</a:t>
                      </a:r>
                      <a:endParaRPr lang="en-US" sz="1600" dirty="0">
                        <a:latin typeface="Times New Roman" pitchFamily="18" charset="0"/>
                        <a:ea typeface="Times New Roman"/>
                        <a:cs typeface="Times New Roman" pitchFamily="18" charset="0"/>
                      </a:endParaRPr>
                    </a:p>
                  </a:txBody>
                  <a:tcPr marL="63106" marR="63106" marT="0" marB="0"/>
                </a:tc>
              </a:tr>
              <a:tr h="1476304">
                <a:tc>
                  <a:txBody>
                    <a:bodyPr/>
                    <a:lstStyle/>
                    <a:p>
                      <a:pPr marL="0" marR="0" indent="36195">
                        <a:lnSpc>
                          <a:spcPct val="115000"/>
                        </a:lnSpc>
                        <a:spcBef>
                          <a:spcPts val="400"/>
                        </a:spcBef>
                        <a:spcAft>
                          <a:spcPts val="0"/>
                        </a:spcAft>
                      </a:pPr>
                      <a:r>
                        <a:rPr lang="en-US" sz="1600" dirty="0"/>
                        <a:t>Mrs. </a:t>
                      </a:r>
                      <a:r>
                        <a:rPr lang="en-US" sz="1600" dirty="0" err="1"/>
                        <a:t>Swati</a:t>
                      </a:r>
                      <a:r>
                        <a:rPr lang="en-US" sz="1600" dirty="0"/>
                        <a:t> </a:t>
                      </a:r>
                      <a:r>
                        <a:rPr lang="en-US" sz="1600" dirty="0" err="1"/>
                        <a:t>Soni</a:t>
                      </a:r>
                      <a:endParaRPr lang="en-US" sz="1600" b="1" dirty="0">
                        <a:latin typeface="Times New Roman" pitchFamily="18" charset="0"/>
                        <a:ea typeface="Times New Roman"/>
                        <a:cs typeface="Times New Roman" pitchFamily="18" charset="0"/>
                      </a:endParaRPr>
                    </a:p>
                  </a:txBody>
                  <a:tcPr marL="63106" marR="63106" marT="0" marB="0"/>
                </a:tc>
                <a:tc>
                  <a:txBody>
                    <a:bodyPr/>
                    <a:lstStyle/>
                    <a:p>
                      <a:pPr marL="0" marR="0" indent="0">
                        <a:lnSpc>
                          <a:spcPct val="115000"/>
                        </a:lnSpc>
                        <a:spcBef>
                          <a:spcPts val="0"/>
                        </a:spcBef>
                        <a:spcAft>
                          <a:spcPts val="0"/>
                        </a:spcAft>
                      </a:pPr>
                      <a:r>
                        <a:rPr lang="en-US" sz="1600" dirty="0"/>
                        <a:t>B.A.,  M. L. I. Sc., M. Phil, UGC-NET (JRF), </a:t>
                      </a:r>
                    </a:p>
                    <a:p>
                      <a:pPr marL="0" marR="0" indent="0">
                        <a:lnSpc>
                          <a:spcPct val="115000"/>
                        </a:lnSpc>
                        <a:spcBef>
                          <a:spcPts val="0"/>
                        </a:spcBef>
                        <a:spcAft>
                          <a:spcPts val="0"/>
                        </a:spcAft>
                      </a:pPr>
                      <a:r>
                        <a:rPr lang="en-US" sz="1600" dirty="0"/>
                        <a:t>Ph. D. (Pursuing)</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gn="ctr">
                        <a:lnSpc>
                          <a:spcPct val="115000"/>
                        </a:lnSpc>
                        <a:spcBef>
                          <a:spcPts val="0"/>
                        </a:spcBef>
                        <a:spcAft>
                          <a:spcPts val="0"/>
                        </a:spcAft>
                      </a:pPr>
                      <a:r>
                        <a:rPr lang="en-US" sz="1600" dirty="0"/>
                        <a:t>2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0"/>
                        </a:spcAft>
                      </a:pPr>
                      <a:r>
                        <a:rPr lang="en-US" sz="1600" dirty="0"/>
                        <a:t>2 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nSpc>
                          <a:spcPct val="115000"/>
                        </a:lnSpc>
                        <a:spcBef>
                          <a:spcPts val="0"/>
                        </a:spcBef>
                        <a:spcAft>
                          <a:spcPts val="0"/>
                        </a:spcAft>
                      </a:pPr>
                      <a:endParaRPr lang="en-US" sz="1600" dirty="0"/>
                    </a:p>
                    <a:p>
                      <a:pPr marL="0" marR="0" indent="36195">
                        <a:lnSpc>
                          <a:spcPct val="115000"/>
                        </a:lnSpc>
                        <a:spcBef>
                          <a:spcPts val="0"/>
                        </a:spcBef>
                        <a:spcAft>
                          <a:spcPts val="800"/>
                        </a:spcAft>
                      </a:pPr>
                      <a:r>
                        <a:rPr lang="en-US" sz="1600" dirty="0" smtClean="0"/>
                        <a:t>3Years</a:t>
                      </a:r>
                      <a:endParaRPr lang="en-US" sz="1600" dirty="0">
                        <a:latin typeface="Times New Roman" pitchFamily="18" charset="0"/>
                        <a:ea typeface="Times New Roman"/>
                        <a:cs typeface="Times New Roman" pitchFamily="18" charset="0"/>
                      </a:endParaRPr>
                    </a:p>
                  </a:txBody>
                  <a:tcPr marL="63106" marR="63106" marT="0" marB="0"/>
                </a:tc>
                <a:tc>
                  <a:txBody>
                    <a:bodyPr/>
                    <a:lstStyle/>
                    <a:p>
                      <a:pPr marL="0" marR="0" indent="36195" algn="ctr">
                        <a:lnSpc>
                          <a:spcPct val="115000"/>
                        </a:lnSpc>
                        <a:spcBef>
                          <a:spcPts val="0"/>
                        </a:spcBef>
                        <a:spcAft>
                          <a:spcPts val="800"/>
                        </a:spcAft>
                      </a:pPr>
                      <a:endParaRPr lang="en-US" sz="1600" dirty="0" smtClean="0"/>
                    </a:p>
                    <a:p>
                      <a:pPr marL="0" marR="0" indent="36195" algn="ctr">
                        <a:lnSpc>
                          <a:spcPct val="115000"/>
                        </a:lnSpc>
                        <a:spcBef>
                          <a:spcPts val="0"/>
                        </a:spcBef>
                        <a:spcAft>
                          <a:spcPts val="800"/>
                        </a:spcAft>
                      </a:pPr>
                      <a:r>
                        <a:rPr lang="en-US" sz="1600" dirty="0" smtClean="0"/>
                        <a:t>1</a:t>
                      </a:r>
                      <a:endParaRPr lang="en-US" sz="1600" dirty="0">
                        <a:latin typeface="Times New Roman" pitchFamily="18" charset="0"/>
                        <a:ea typeface="Times New Roman"/>
                        <a:cs typeface="Times New Roman" pitchFamily="18" charset="0"/>
                      </a:endParaRPr>
                    </a:p>
                  </a:txBody>
                  <a:tcPr marL="63106" marR="63106" marT="0" marB="0"/>
                </a:tc>
              </a:tr>
            </a:tbl>
          </a:graphicData>
        </a:graphic>
      </p:graphicFrame>
    </p:spTree>
    <p:extLst>
      <p:ext uri="{BB962C8B-B14F-4D97-AF65-F5344CB8AC3E}">
        <p14:creationId xmlns="" xmlns:p14="http://schemas.microsoft.com/office/powerpoint/2010/main" val="201105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5D369F-C2E8-4ABD-AA80-A8E37A5A9829}" type="datetime1">
              <a:rPr lang="en-IN" smtClean="0"/>
              <a:pPr/>
              <a:t>19-01-2014</a:t>
            </a:fld>
            <a:endParaRPr lang="en-IN"/>
          </a:p>
        </p:txBody>
      </p:sp>
      <p:sp>
        <p:nvSpPr>
          <p:cNvPr id="7" name="Footer Placeholder 6"/>
          <p:cNvSpPr>
            <a:spLocks noGrp="1"/>
          </p:cNvSpPr>
          <p:nvPr>
            <p:ph type="ftr" sz="quarter" idx="11"/>
          </p:nvPr>
        </p:nvSpPr>
        <p:spPr/>
        <p:txBody>
          <a:bodyPr/>
          <a:lstStyle/>
          <a:p>
            <a:r>
              <a:rPr lang="en-US" smtClean="0"/>
              <a:t>Presentation  for NACC Peer Team</a:t>
            </a:r>
            <a:endParaRPr lang="en-IN"/>
          </a:p>
        </p:txBody>
      </p:sp>
      <p:graphicFrame>
        <p:nvGraphicFramePr>
          <p:cNvPr id="6" name="Table 5"/>
          <p:cNvGraphicFramePr>
            <a:graphicFrameLocks noGrp="1"/>
          </p:cNvGraphicFramePr>
          <p:nvPr/>
        </p:nvGraphicFramePr>
        <p:xfrm>
          <a:off x="304799" y="1689102"/>
          <a:ext cx="8617527" cy="4533897"/>
        </p:xfrm>
        <a:graphic>
          <a:graphicData uri="http://schemas.openxmlformats.org/drawingml/2006/table">
            <a:tbl>
              <a:tblPr firstRow="1" bandRow="1">
                <a:tableStyleId>{08FB837D-C827-4EFA-A057-4D05807E0F7C}</a:tableStyleId>
              </a:tblPr>
              <a:tblGrid>
                <a:gridCol w="2499964"/>
                <a:gridCol w="346434"/>
                <a:gridCol w="378649"/>
                <a:gridCol w="378649"/>
                <a:gridCol w="404762"/>
                <a:gridCol w="391706"/>
                <a:gridCol w="391706"/>
                <a:gridCol w="391706"/>
                <a:gridCol w="391706"/>
                <a:gridCol w="404763"/>
                <a:gridCol w="391706"/>
                <a:gridCol w="430876"/>
                <a:gridCol w="378649"/>
                <a:gridCol w="391706"/>
                <a:gridCol w="365593"/>
                <a:gridCol w="365592"/>
                <a:gridCol w="313360"/>
              </a:tblGrid>
              <a:tr h="514418">
                <a:tc>
                  <a:txBody>
                    <a:bodyPr/>
                    <a:lstStyle/>
                    <a:p>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800" dirty="0" smtClean="0"/>
                        <a:t>   B. L. I. Sc.</a:t>
                      </a:r>
                      <a:endParaRPr lang="en-US" sz="1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 L. I. Sc.</a:t>
                      </a:r>
                      <a:endParaRPr lang="en-US" sz="180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M. Phil.</a:t>
                      </a:r>
                      <a:endParaRPr lang="en-US" sz="180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c gridSpan="4">
                  <a:txBody>
                    <a:bodyPr/>
                    <a:lstStyle/>
                    <a:p>
                      <a:pPr algn="ctr"/>
                      <a:r>
                        <a:rPr lang="en-US" sz="1800" dirty="0" smtClean="0"/>
                        <a:t>Total</a:t>
                      </a:r>
                      <a:endParaRPr lang="en-US" sz="1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a:p>
                  </a:txBody>
                  <a:tcPr/>
                </a:tc>
              </a:tr>
              <a:tr h="628737">
                <a:tc>
                  <a:txBody>
                    <a:bodyPr/>
                    <a:lstStyle/>
                    <a:p>
                      <a:r>
                        <a:rPr lang="en-US" sz="1400" b="1" dirty="0" smtClean="0"/>
                        <a:t>Gender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latin typeface="Times New Roman" pitchFamily="18" charset="0"/>
                        <a:cs typeface="Times New Roman"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F</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F</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M</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400" dirty="0" smtClean="0"/>
                        <a:t>F</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24298">
                <a:tc>
                  <a:txBody>
                    <a:bodyPr/>
                    <a:lstStyle/>
                    <a:p>
                      <a:r>
                        <a:rPr lang="en-US" sz="1600" b="1" dirty="0" smtClean="0"/>
                        <a:t>Urban / Rural</a:t>
                      </a:r>
                      <a:endParaRPr lang="en-US"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From the state where the university is located </a:t>
                      </a:r>
                      <a:endParaRPr lang="en-US" sz="1600" b="1" dirty="0" smtClean="0">
                        <a:solidFill>
                          <a:schemeClr val="tx1"/>
                        </a:solidFill>
                        <a:latin typeface="Times New Roman" pitchFamily="18" charset="0"/>
                        <a:ea typeface="Times New Roman"/>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17</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29</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From other states of India </a:t>
                      </a:r>
                    </a:p>
                    <a:p>
                      <a:endParaRPr lang="en-US"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2</a:t>
                      </a:r>
                    </a:p>
                    <a:p>
                      <a:pPr algn="ct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Total</a:t>
                      </a:r>
                    </a:p>
                    <a:p>
                      <a:endParaRPr lang="en-US"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18</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0</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4</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32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2</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737">
                <a:tc>
                  <a:txBody>
                    <a:bodyPr/>
                    <a:lstStyle/>
                    <a:p>
                      <a:r>
                        <a:rPr lang="en-US" sz="2400" dirty="0" smtClean="0"/>
                        <a:t>Grand Total</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2400" dirty="0" smtClean="0"/>
                        <a:t>12</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gridSpan="4">
                  <a:txBody>
                    <a:bodyPr/>
                    <a:lstStyle/>
                    <a:p>
                      <a:pPr algn="ctr"/>
                      <a:r>
                        <a:rPr lang="en-US" sz="2400" dirty="0" smtClean="0"/>
                        <a:t>20</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gridSpan="4">
                  <a:txBody>
                    <a:bodyPr/>
                    <a:lstStyle/>
                    <a:p>
                      <a:pPr algn="ctr"/>
                      <a:r>
                        <a:rPr lang="en-US" sz="2400" dirty="0" smtClean="0"/>
                        <a:t>08</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gridSpan="4">
                  <a:txBody>
                    <a:bodyPr/>
                    <a:lstStyle/>
                    <a:p>
                      <a:pPr algn="ctr"/>
                      <a:r>
                        <a:rPr lang="en-US" sz="2400" dirty="0" smtClean="0"/>
                        <a:t>40</a:t>
                      </a:r>
                      <a:endParaRPr lang="en-US" sz="2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c hMerge="1">
                  <a:txBody>
                    <a:bodyPr/>
                    <a:lstStyle/>
                    <a:p>
                      <a:pPr algn="ctr"/>
                      <a:endParaRPr lang="en-US" sz="1200" b="1" dirty="0">
                        <a:solidFill>
                          <a:schemeClr val="tx1"/>
                        </a:solidFill>
                        <a:latin typeface="Times New Roman" pitchFamily="18" charset="0"/>
                        <a:cs typeface="Times New Roman" pitchFamily="18" charset="0"/>
                      </a:endParaRPr>
                    </a:p>
                  </a:txBody>
                  <a:tcPr/>
                </a:tc>
              </a:tr>
            </a:tbl>
          </a:graphicData>
        </a:graphic>
      </p:graphicFrame>
      <p:sp>
        <p:nvSpPr>
          <p:cNvPr id="8" name="Slide Number Placeholder 7"/>
          <p:cNvSpPr>
            <a:spLocks noGrp="1"/>
          </p:cNvSpPr>
          <p:nvPr>
            <p:ph type="sldNum" sz="quarter" idx="12"/>
          </p:nvPr>
        </p:nvSpPr>
        <p:spPr/>
        <p:txBody>
          <a:bodyPr/>
          <a:lstStyle/>
          <a:p>
            <a:fld id="{E9DE5B1C-E3FF-47CF-80A2-7860F7171BA8}" type="slidenum">
              <a:rPr lang="en-IN" smtClean="0"/>
              <a:pPr/>
              <a:t>7</a:t>
            </a:fld>
            <a:endParaRPr lang="en-IN"/>
          </a:p>
        </p:txBody>
      </p:sp>
      <p:sp>
        <p:nvSpPr>
          <p:cNvPr id="9" name="Rectangle 8"/>
          <p:cNvSpPr/>
          <p:nvPr/>
        </p:nvSpPr>
        <p:spPr>
          <a:xfrm>
            <a:off x="431800" y="393700"/>
            <a:ext cx="8382000" cy="110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Students (40)(Academic Session: 2013-14)</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3342" y="166256"/>
            <a:ext cx="7886700" cy="1330036"/>
          </a:xfrm>
        </p:spPr>
        <p:txBody>
          <a:bodyPr>
            <a:normAutofit/>
          </a:bodyPr>
          <a:lstStyle/>
          <a:p>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41E27B62-AE5F-4483-A6C1-9A69DB0BDFC8}" type="datetime1">
              <a:rPr lang="en-IN" smtClean="0"/>
              <a:pPr/>
              <a:t>19-01-2014</a:t>
            </a:fld>
            <a:endParaRPr lang="en-IN"/>
          </a:p>
        </p:txBody>
      </p:sp>
      <p:sp>
        <p:nvSpPr>
          <p:cNvPr id="10" name="Footer Placeholder 9"/>
          <p:cNvSpPr>
            <a:spLocks noGrp="1"/>
          </p:cNvSpPr>
          <p:nvPr>
            <p:ph type="ftr" sz="quarter" idx="11"/>
          </p:nvPr>
        </p:nvSpPr>
        <p:spPr/>
        <p:txBody>
          <a:bodyPr/>
          <a:lstStyle/>
          <a:p>
            <a:r>
              <a:rPr lang="en-US" smtClean="0"/>
              <a:t>Presentation  for NACC Peer Team</a:t>
            </a:r>
            <a:endParaRPr lang="en-IN"/>
          </a:p>
        </p:txBody>
      </p:sp>
      <p:graphicFrame>
        <p:nvGraphicFramePr>
          <p:cNvPr id="6" name="Table 5"/>
          <p:cNvGraphicFramePr>
            <a:graphicFrameLocks noGrp="1"/>
          </p:cNvGraphicFramePr>
          <p:nvPr/>
        </p:nvGraphicFramePr>
        <p:xfrm>
          <a:off x="810611" y="738351"/>
          <a:ext cx="7283668" cy="1981200"/>
        </p:xfrm>
        <a:graphic>
          <a:graphicData uri="http://schemas.openxmlformats.org/drawingml/2006/table">
            <a:tbl>
              <a:tblPr firstRow="1" bandRow="1">
                <a:tableStyleId>{5C22544A-7EE6-4342-B048-85BDC9FD1C3A}</a:tableStyleId>
              </a:tblPr>
              <a:tblGrid>
                <a:gridCol w="2638096"/>
                <a:gridCol w="1292772"/>
                <a:gridCol w="1681655"/>
                <a:gridCol w="1671145"/>
              </a:tblGrid>
              <a:tr h="354198">
                <a:tc>
                  <a:txBody>
                    <a:bodyPr/>
                    <a:lstStyle/>
                    <a:p>
                      <a:pPr algn="ctr"/>
                      <a:r>
                        <a:rPr lang="en-US" sz="2000" b="1" dirty="0" smtClean="0">
                          <a:latin typeface="Times New Roman" pitchFamily="18" charset="0"/>
                          <a:cs typeface="Times New Roman" pitchFamily="18" charset="0"/>
                        </a:rPr>
                        <a:t>Name</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Journal</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Conference</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Total</a:t>
                      </a:r>
                      <a:endParaRPr lang="en-US" sz="2000" b="1" dirty="0">
                        <a:latin typeface="Times New Roman" pitchFamily="18" charset="0"/>
                        <a:cs typeface="Times New Roman" pitchFamily="18" charset="0"/>
                      </a:endParaRPr>
                    </a:p>
                  </a:txBody>
                  <a:tcPr/>
                </a:tc>
              </a:tr>
              <a:tr h="0">
                <a:tc>
                  <a:txBody>
                    <a:bodyPr/>
                    <a:lstStyle/>
                    <a:p>
                      <a:pPr algn="l"/>
                      <a:r>
                        <a:rPr lang="en-US" sz="2000" b="1" dirty="0" smtClean="0">
                          <a:latin typeface="Times New Roman" pitchFamily="18" charset="0"/>
                          <a:cs typeface="Times New Roman" pitchFamily="18" charset="0"/>
                        </a:rPr>
                        <a:t>Dr. GHS Naidu</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07</a:t>
                      </a:r>
                      <a:endParaRPr lang="en-US" sz="2000" dirty="0">
                        <a:latin typeface="Times New Roman" pitchFamily="18" charset="0"/>
                        <a:cs typeface="Times New Roman" pitchFamily="18" charset="0"/>
                      </a:endParaRPr>
                    </a:p>
                  </a:txBody>
                  <a:tcPr/>
                </a:tc>
              </a:tr>
              <a:tr h="296392">
                <a:tc>
                  <a:txBody>
                    <a:bodyPr/>
                    <a:lstStyle/>
                    <a:p>
                      <a:pPr algn="l"/>
                      <a:r>
                        <a:rPr lang="en-US" sz="2000" b="1" dirty="0" smtClean="0">
                          <a:latin typeface="Times New Roman" pitchFamily="18" charset="0"/>
                          <a:cs typeface="Times New Roman" pitchFamily="18" charset="0"/>
                        </a:rPr>
                        <a:t>Mr. </a:t>
                      </a:r>
                      <a:r>
                        <a:rPr lang="en-US" sz="2000" b="1" dirty="0" err="1" smtClean="0">
                          <a:latin typeface="Times New Roman" pitchFamily="18" charset="0"/>
                          <a:cs typeface="Times New Roman" pitchFamily="18" charset="0"/>
                        </a:rPr>
                        <a:t>Bhupendra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Ratha</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08</a:t>
                      </a:r>
                      <a:endParaRPr lang="en-US" sz="2000" dirty="0">
                        <a:latin typeface="Times New Roman" pitchFamily="18" charset="0"/>
                        <a:cs typeface="Times New Roman" pitchFamily="18" charset="0"/>
                      </a:endParaRPr>
                    </a:p>
                  </a:txBody>
                  <a:tcPr/>
                </a:tc>
              </a:tr>
              <a:tr h="296392">
                <a:tc>
                  <a:txBody>
                    <a:bodyPr/>
                    <a:lstStyle/>
                    <a:p>
                      <a:pPr algn="l"/>
                      <a:r>
                        <a:rPr lang="en-US" sz="2000" b="1" dirty="0" smtClean="0">
                          <a:latin typeface="Times New Roman" pitchFamily="18" charset="0"/>
                          <a:cs typeface="Times New Roman" pitchFamily="18" charset="0"/>
                        </a:rPr>
                        <a:t>Mrs. </a:t>
                      </a:r>
                      <a:r>
                        <a:rPr lang="en-US" sz="2000" b="1" dirty="0" err="1" smtClean="0">
                          <a:latin typeface="Times New Roman" pitchFamily="18" charset="0"/>
                          <a:cs typeface="Times New Roman" pitchFamily="18" charset="0"/>
                        </a:rPr>
                        <a:t>Swati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Soni</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01</a:t>
                      </a:r>
                      <a:endParaRPr lang="en-US" sz="2000" dirty="0">
                        <a:latin typeface="Times New Roman" pitchFamily="18" charset="0"/>
                        <a:cs typeface="Times New Roman" pitchFamily="18" charset="0"/>
                      </a:endParaRPr>
                    </a:p>
                  </a:txBody>
                  <a:tcPr/>
                </a:tc>
              </a:tr>
              <a:tr h="296392">
                <a:tc>
                  <a:txBody>
                    <a:bodyPr/>
                    <a:lstStyle/>
                    <a:p>
                      <a:pPr algn="l"/>
                      <a:r>
                        <a:rPr lang="en-US" sz="2000" b="1" dirty="0" smtClean="0">
                          <a:latin typeface="Times New Roman" pitchFamily="18" charset="0"/>
                          <a:cs typeface="Times New Roman" pitchFamily="18" charset="0"/>
                        </a:rPr>
                        <a:t>Ms. </a:t>
                      </a:r>
                      <a:r>
                        <a:rPr lang="en-US" sz="2000" b="1" dirty="0" err="1" smtClean="0">
                          <a:latin typeface="Times New Roman" pitchFamily="18" charset="0"/>
                          <a:cs typeface="Times New Roman" pitchFamily="18" charset="0"/>
                        </a:rPr>
                        <a:t>Arti</a:t>
                      </a:r>
                      <a:r>
                        <a:rPr lang="en-US" sz="2000" b="1" dirty="0" smtClean="0">
                          <a:latin typeface="Times New Roman" pitchFamily="18" charset="0"/>
                          <a:cs typeface="Times New Roman" pitchFamily="18" charset="0"/>
                        </a:rPr>
                        <a:t> Joshi</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01</a:t>
                      </a:r>
                      <a:endParaRPr lang="en-US" sz="2000" dirty="0">
                        <a:latin typeface="Times New Roman" pitchFamily="18" charset="0"/>
                        <a:cs typeface="Times New Roman" pitchFamily="18" charset="0"/>
                      </a:endParaRPr>
                    </a:p>
                  </a:txBody>
                  <a:tcPr/>
                </a:tc>
              </a:tr>
            </a:tbl>
          </a:graphicData>
        </a:graphic>
      </p:graphicFrame>
      <p:sp>
        <p:nvSpPr>
          <p:cNvPr id="5" name="Rectangle 4"/>
          <p:cNvSpPr/>
          <p:nvPr/>
        </p:nvSpPr>
        <p:spPr>
          <a:xfrm>
            <a:off x="0" y="95907"/>
            <a:ext cx="9144000" cy="557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Research, Projects and Publications from 2009-13 </a:t>
            </a:r>
            <a:endParaRPr lang="en-US" sz="3200" dirty="0"/>
          </a:p>
        </p:txBody>
      </p:sp>
      <p:sp>
        <p:nvSpPr>
          <p:cNvPr id="11" name="Slide Number Placeholder 10"/>
          <p:cNvSpPr>
            <a:spLocks noGrp="1"/>
          </p:cNvSpPr>
          <p:nvPr>
            <p:ph type="sldNum" sz="quarter" idx="12"/>
          </p:nvPr>
        </p:nvSpPr>
        <p:spPr/>
        <p:txBody>
          <a:bodyPr/>
          <a:lstStyle/>
          <a:p>
            <a:fld id="{E9DE5B1C-E3FF-47CF-80A2-7860F7171BA8}" type="slidenum">
              <a:rPr lang="en-IN" smtClean="0"/>
              <a:pPr/>
              <a:t>8</a:t>
            </a:fld>
            <a:endParaRPr lang="en-IN"/>
          </a:p>
        </p:txBody>
      </p:sp>
      <p:graphicFrame>
        <p:nvGraphicFramePr>
          <p:cNvPr id="12" name="Table 11"/>
          <p:cNvGraphicFramePr>
            <a:graphicFrameLocks noGrp="1"/>
          </p:cNvGraphicFramePr>
          <p:nvPr/>
        </p:nvGraphicFramePr>
        <p:xfrm>
          <a:off x="596898" y="3583151"/>
          <a:ext cx="8026404" cy="2773680"/>
        </p:xfrm>
        <a:graphic>
          <a:graphicData uri="http://schemas.openxmlformats.org/drawingml/2006/table">
            <a:tbl>
              <a:tblPr firstRow="1" bandRow="1">
                <a:tableStyleId>{5C22544A-7EE6-4342-B048-85BDC9FD1C3A}</a:tableStyleId>
              </a:tblPr>
              <a:tblGrid>
                <a:gridCol w="2668408"/>
                <a:gridCol w="1038012"/>
                <a:gridCol w="1051823"/>
                <a:gridCol w="1064343"/>
                <a:gridCol w="1101909"/>
                <a:gridCol w="1101909"/>
              </a:tblGrid>
              <a:tr h="354198">
                <a:tc>
                  <a:txBody>
                    <a:bodyPr/>
                    <a:lstStyle/>
                    <a:p>
                      <a:pPr algn="just"/>
                      <a:r>
                        <a:rPr lang="en-US" sz="2000" b="1" dirty="0" smtClean="0">
                          <a:latin typeface="Times New Roman" pitchFamily="18" charset="0"/>
                          <a:cs typeface="Times New Roman" pitchFamily="18" charset="0"/>
                        </a:rPr>
                        <a:t>Name of Guide</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2009-10</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2010-11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2011-12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2012-13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Total</a:t>
                      </a:r>
                    </a:p>
                  </a:txBody>
                  <a:tcPr/>
                </a:tc>
              </a:tr>
              <a:tr h="0">
                <a:tc>
                  <a:txBody>
                    <a:bodyPr/>
                    <a:lstStyle/>
                    <a:p>
                      <a:pPr algn="just"/>
                      <a:r>
                        <a:rPr lang="en-US" sz="2000" b="1" dirty="0" smtClean="0">
                          <a:latin typeface="Times New Roman" pitchFamily="18" charset="0"/>
                          <a:cs typeface="Times New Roman" pitchFamily="18" charset="0"/>
                        </a:rPr>
                        <a:t>Dr. GHS Naidu</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11</a:t>
                      </a:r>
                      <a:endParaRPr lang="en-US" sz="2000" dirty="0">
                        <a:latin typeface="Times New Roman" pitchFamily="18" charset="0"/>
                        <a:cs typeface="Times New Roman" pitchFamily="18" charset="0"/>
                      </a:endParaRPr>
                    </a:p>
                  </a:txBody>
                  <a:tcPr/>
                </a:tc>
              </a:tr>
              <a:tr h="296392">
                <a:tc>
                  <a:txBody>
                    <a:bodyPr/>
                    <a:lstStyle/>
                    <a:p>
                      <a:pPr algn="just"/>
                      <a:r>
                        <a:rPr lang="en-US" sz="2000" b="1" dirty="0" smtClean="0">
                          <a:latin typeface="Times New Roman" pitchFamily="18" charset="0"/>
                          <a:cs typeface="Times New Roman" pitchFamily="18" charset="0"/>
                        </a:rPr>
                        <a:t>Dr. </a:t>
                      </a:r>
                      <a:r>
                        <a:rPr lang="en-US" sz="2000" b="1" dirty="0" err="1" smtClean="0">
                          <a:latin typeface="Times New Roman" pitchFamily="18" charset="0"/>
                          <a:cs typeface="Times New Roman" pitchFamily="18" charset="0"/>
                        </a:rPr>
                        <a:t>Kishor</a:t>
                      </a:r>
                      <a:r>
                        <a:rPr lang="en-US" sz="2000" b="1" dirty="0" smtClean="0">
                          <a:latin typeface="Times New Roman" pitchFamily="18" charset="0"/>
                          <a:cs typeface="Times New Roman" pitchFamily="18" charset="0"/>
                        </a:rPr>
                        <a:t> John</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14</a:t>
                      </a:r>
                      <a:endParaRPr lang="en-US" sz="2000" dirty="0">
                        <a:latin typeface="Times New Roman" pitchFamily="18" charset="0"/>
                        <a:cs typeface="Times New Roman" pitchFamily="18" charset="0"/>
                      </a:endParaRPr>
                    </a:p>
                  </a:txBody>
                  <a:tcPr/>
                </a:tc>
              </a:tr>
              <a:tr h="296392">
                <a:tc>
                  <a:txBody>
                    <a:bodyPr/>
                    <a:lstStyle/>
                    <a:p>
                      <a:pPr algn="just"/>
                      <a:r>
                        <a:rPr lang="en-US" sz="2000" b="1" dirty="0" smtClean="0">
                          <a:latin typeface="Times New Roman" pitchFamily="18" charset="0"/>
                          <a:cs typeface="Times New Roman" pitchFamily="18" charset="0"/>
                        </a:rPr>
                        <a:t>Mrs. </a:t>
                      </a:r>
                      <a:r>
                        <a:rPr lang="en-US" sz="2000" b="1" dirty="0" err="1" smtClean="0">
                          <a:latin typeface="Times New Roman" pitchFamily="18" charset="0"/>
                          <a:cs typeface="Times New Roman" pitchFamily="18" charset="0"/>
                        </a:rPr>
                        <a:t>Preeti</a:t>
                      </a:r>
                      <a:r>
                        <a:rPr lang="en-US" sz="2000" b="1" dirty="0" smtClean="0">
                          <a:latin typeface="Times New Roman" pitchFamily="18" charset="0"/>
                          <a:cs typeface="Times New Roman" pitchFamily="18" charset="0"/>
                        </a:rPr>
                        <a:t>  Patel </a:t>
                      </a:r>
                      <a:endParaRPr lang="en-US" sz="2000" b="1"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09</a:t>
                      </a:r>
                      <a:endParaRPr lang="en-US" sz="2000" dirty="0">
                        <a:latin typeface="Times New Roman" pitchFamily="18" charset="0"/>
                        <a:cs typeface="Times New Roman" pitchFamily="18" charset="0"/>
                      </a:endParaRPr>
                    </a:p>
                  </a:txBody>
                  <a:tcPr/>
                </a:tc>
              </a:tr>
              <a:tr h="2963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Mr. </a:t>
                      </a:r>
                      <a:r>
                        <a:rPr lang="en-US" sz="2000" b="1" dirty="0" err="1" smtClean="0">
                          <a:latin typeface="Times New Roman" pitchFamily="18" charset="0"/>
                          <a:cs typeface="Times New Roman" pitchFamily="18" charset="0"/>
                        </a:rPr>
                        <a:t>Bhupendra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Ratha</a:t>
                      </a:r>
                      <a:endParaRPr lang="en-US" sz="2000" b="1" dirty="0" smtClean="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12</a:t>
                      </a:r>
                      <a:endParaRPr lang="en-US" sz="2000" dirty="0">
                        <a:latin typeface="Times New Roman" pitchFamily="18" charset="0"/>
                        <a:cs typeface="Times New Roman" pitchFamily="18" charset="0"/>
                      </a:endParaRPr>
                    </a:p>
                  </a:txBody>
                  <a:tcPr/>
                </a:tc>
              </a:tr>
              <a:tr h="29034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Ms. </a:t>
                      </a:r>
                      <a:r>
                        <a:rPr lang="en-US" sz="2000" b="1" dirty="0" err="1" smtClean="0">
                          <a:latin typeface="Times New Roman" pitchFamily="18" charset="0"/>
                          <a:cs typeface="Times New Roman" pitchFamily="18" charset="0"/>
                        </a:rPr>
                        <a:t>Arti</a:t>
                      </a:r>
                      <a:r>
                        <a:rPr lang="en-US" sz="2000" b="1" dirty="0" smtClean="0">
                          <a:latin typeface="Times New Roman" pitchFamily="18" charset="0"/>
                          <a:cs typeface="Times New Roman" pitchFamily="18" charset="0"/>
                        </a:rPr>
                        <a:t> Joshi</a:t>
                      </a: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04</a:t>
                      </a:r>
                      <a:endParaRPr lang="en-US" sz="2000" dirty="0">
                        <a:latin typeface="Times New Roman" pitchFamily="18" charset="0"/>
                        <a:cs typeface="Times New Roman" pitchFamily="18" charset="0"/>
                      </a:endParaRPr>
                    </a:p>
                  </a:txBody>
                  <a:tcPr/>
                </a:tc>
              </a:tr>
              <a:tr h="2963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Total</a:t>
                      </a:r>
                    </a:p>
                  </a:txBody>
                  <a:tcPr/>
                </a:tc>
                <a:tc>
                  <a:txBody>
                    <a:bodyPr/>
                    <a:lstStyle/>
                    <a:p>
                      <a:pPr algn="ctr"/>
                      <a:r>
                        <a:rPr lang="en-US" sz="2000" dirty="0" smtClean="0">
                          <a:latin typeface="Times New Roman" pitchFamily="18" charset="0"/>
                          <a:cs typeface="Times New Roman" pitchFamily="18" charset="0"/>
                        </a:rPr>
                        <a:t>18</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16</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06</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50</a:t>
                      </a:r>
                      <a:endParaRPr lang="en-US" sz="2000" dirty="0">
                        <a:latin typeface="Times New Roman" pitchFamily="18" charset="0"/>
                        <a:cs typeface="Times New Roman" pitchFamily="18" charset="0"/>
                      </a:endParaRPr>
                    </a:p>
                  </a:txBody>
                  <a:tcPr/>
                </a:tc>
              </a:tr>
            </a:tbl>
          </a:graphicData>
        </a:graphic>
      </p:graphicFrame>
      <p:sp>
        <p:nvSpPr>
          <p:cNvPr id="13" name="Rounded Rectangle 12"/>
          <p:cNvSpPr/>
          <p:nvPr/>
        </p:nvSpPr>
        <p:spPr>
          <a:xfrm>
            <a:off x="787400" y="2946400"/>
            <a:ext cx="7327900" cy="62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M. Phil. Research Projects from 2009-13 </a:t>
            </a:r>
            <a:endParaRPr lang="en-US" sz="28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969076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8" name="Date Placeholder 7"/>
          <p:cNvSpPr>
            <a:spLocks noGrp="1"/>
          </p:cNvSpPr>
          <p:nvPr>
            <p:ph type="dt" sz="half" idx="10"/>
          </p:nvPr>
        </p:nvSpPr>
        <p:spPr/>
        <p:txBody>
          <a:bodyPr/>
          <a:lstStyle/>
          <a:p>
            <a:fld id="{DA189DDA-52B4-4183-A332-4B51399BF9EE}" type="datetime1">
              <a:rPr lang="en-IN" smtClean="0"/>
              <a:pPr/>
              <a:t>19-01-2014</a:t>
            </a:fld>
            <a:endParaRPr lang="en-IN"/>
          </a:p>
        </p:txBody>
      </p:sp>
      <p:sp>
        <p:nvSpPr>
          <p:cNvPr id="10" name="Footer Placeholder 9"/>
          <p:cNvSpPr>
            <a:spLocks noGrp="1"/>
          </p:cNvSpPr>
          <p:nvPr>
            <p:ph type="ftr" sz="quarter" idx="11"/>
          </p:nvPr>
        </p:nvSpPr>
        <p:spPr/>
        <p:txBody>
          <a:bodyPr/>
          <a:lstStyle/>
          <a:p>
            <a:r>
              <a:rPr lang="en-US" smtClean="0"/>
              <a:t>Presentation  for NACC Peer Team</a:t>
            </a:r>
            <a:endParaRPr lang="en-IN"/>
          </a:p>
        </p:txBody>
      </p:sp>
      <p:grpSp>
        <p:nvGrpSpPr>
          <p:cNvPr id="5" name="Group 4"/>
          <p:cNvGrpSpPr/>
          <p:nvPr/>
        </p:nvGrpSpPr>
        <p:grpSpPr>
          <a:xfrm>
            <a:off x="628651" y="152400"/>
            <a:ext cx="5582515" cy="714567"/>
            <a:chOff x="398751" y="68858"/>
            <a:chExt cx="5582515" cy="501840"/>
          </a:xfrm>
        </p:grpSpPr>
        <p:sp>
          <p:nvSpPr>
            <p:cNvPr id="6" name="Rounded Rectangle 5"/>
            <p:cNvSpPr/>
            <p:nvPr/>
          </p:nvSpPr>
          <p:spPr>
            <a:xfrm>
              <a:off x="398751" y="68858"/>
              <a:ext cx="5582515" cy="501840"/>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7" name="Rounded Rectangle 4"/>
            <p:cNvSpPr/>
            <p:nvPr/>
          </p:nvSpPr>
          <p:spPr>
            <a:xfrm>
              <a:off x="423249" y="93356"/>
              <a:ext cx="5533519" cy="452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11006" tIns="0" rIns="211006" bIns="0" numCol="1" spcCol="1270" anchor="ctr" anchorCtr="0">
              <a:noAutofit/>
            </a:bodyPr>
            <a:lstStyle/>
            <a:p>
              <a:pPr lvl="0" defTabSz="755650">
                <a:lnSpc>
                  <a:spcPct val="90000"/>
                </a:lnSpc>
                <a:spcBef>
                  <a:spcPct val="0"/>
                </a:spcBef>
                <a:spcAft>
                  <a:spcPct val="35000"/>
                </a:spcAft>
              </a:pPr>
              <a:r>
                <a:rPr lang="en-US" sz="4000" b="1" kern="1200" dirty="0" smtClean="0">
                  <a:latin typeface="Times New Roman" pitchFamily="18" charset="0"/>
                  <a:cs typeface="Times New Roman" pitchFamily="18" charset="0"/>
                </a:rPr>
                <a:t>Publication in </a:t>
              </a:r>
              <a:r>
                <a:rPr lang="en-US" sz="4000" b="1" dirty="0" smtClean="0">
                  <a:latin typeface="Times New Roman" pitchFamily="18" charset="0"/>
                  <a:cs typeface="Times New Roman" pitchFamily="18" charset="0"/>
                </a:rPr>
                <a:t>Journals</a:t>
              </a:r>
              <a:r>
                <a:rPr lang="en-US" sz="2800" b="1" dirty="0" smtClean="0">
                  <a:latin typeface="Times New Roman" pitchFamily="18" charset="0"/>
                  <a:cs typeface="Times New Roman" pitchFamily="18" charset="0"/>
                </a:rPr>
                <a:t> </a:t>
              </a:r>
              <a:endParaRPr lang="en-IN" sz="2800" kern="1200" dirty="0">
                <a:latin typeface="Times New Roman" pitchFamily="18" charset="0"/>
                <a:cs typeface="Times New Roman" pitchFamily="18" charset="0"/>
              </a:endParaRPr>
            </a:p>
          </p:txBody>
        </p:sp>
      </p:grpSp>
      <p:sp>
        <p:nvSpPr>
          <p:cNvPr id="9" name="Rectangle 8"/>
          <p:cNvSpPr/>
          <p:nvPr/>
        </p:nvSpPr>
        <p:spPr>
          <a:xfrm>
            <a:off x="622299" y="914400"/>
            <a:ext cx="8147627" cy="57496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latin typeface="Times New Roman" pitchFamily="18" charset="0"/>
                <a:cs typeface="Times New Roman" pitchFamily="18" charset="0"/>
              </a:rPr>
              <a:t>2013</a:t>
            </a:r>
            <a:endParaRPr lang="en-US" sz="1600" dirty="0" smtClean="0">
              <a:latin typeface="Times New Roman" pitchFamily="18" charset="0"/>
              <a:cs typeface="Times New Roman" pitchFamily="18" charset="0"/>
            </a:endParaRP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Silawat</a:t>
            </a:r>
            <a:r>
              <a:rPr lang="en-US" sz="1600" dirty="0" smtClean="0">
                <a:latin typeface="Times New Roman" pitchFamily="18" charset="0"/>
                <a:cs typeface="Times New Roman" pitchFamily="18" charset="0"/>
              </a:rPr>
              <a:t>, Ravi. </a:t>
            </a:r>
            <a:r>
              <a:rPr lang="en-US" sz="1600" i="1" dirty="0" smtClean="0">
                <a:latin typeface="Times New Roman" pitchFamily="18" charset="0"/>
                <a:cs typeface="Times New Roman" pitchFamily="18" charset="0"/>
              </a:rPr>
              <a:t>“Use study of Newspapers in the Central Library of Devi Ahilya University”. </a:t>
            </a:r>
            <a:r>
              <a:rPr lang="en-US" sz="1600" dirty="0" smtClean="0">
                <a:latin typeface="Times New Roman" pitchFamily="18" charset="0"/>
                <a:cs typeface="Times New Roman" pitchFamily="18" charset="0"/>
              </a:rPr>
              <a:t>Published in SRELS for publishing in Vol. 50(1), Feb. 2013 issue. (ISSN.0972-2467).</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Joshi,Arti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Mukati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Prakash</a:t>
            </a:r>
            <a:r>
              <a:rPr lang="en-US" sz="1600" dirty="0" smtClean="0">
                <a:latin typeface="Times New Roman" pitchFamily="18" charset="0"/>
                <a:cs typeface="Times New Roman" pitchFamily="18" charset="0"/>
              </a:rPr>
              <a:t> and Naidu, GHS. “Internet Awareness among Students of Government Colleges of Indore City: A Study”.  </a:t>
            </a:r>
            <a:r>
              <a:rPr lang="en-US" sz="1600" i="1" dirty="0" smtClean="0">
                <a:latin typeface="Times New Roman" pitchFamily="18" charset="0"/>
                <a:cs typeface="Times New Roman" pitchFamily="18" charset="0"/>
              </a:rPr>
              <a:t>International Research: Journal of 	Library &amp; Information Science. Vol.3 No.3, Sep. 2013</a:t>
            </a:r>
          </a:p>
          <a:p>
            <a:pPr marL="236538" lvl="0" indent="-236538" algn="just" fontAlgn="base"/>
            <a:endParaRPr lang="en-US" sz="1600" dirty="0" smtClean="0">
              <a:latin typeface="Times New Roman" pitchFamily="18" charset="0"/>
              <a:cs typeface="Times New Roman" pitchFamily="18" charset="0"/>
            </a:endParaRPr>
          </a:p>
          <a:p>
            <a:pPr fontAlgn="base"/>
            <a:r>
              <a:rPr lang="en-US" sz="1600" b="1" dirty="0" smtClean="0">
                <a:latin typeface="Times New Roman" pitchFamily="18" charset="0"/>
                <a:cs typeface="Times New Roman" pitchFamily="18" charset="0"/>
              </a:rPr>
              <a:t>2012</a:t>
            </a:r>
            <a:endParaRPr lang="en-US" sz="1600" dirty="0" smtClean="0">
              <a:latin typeface="Times New Roman" pitchFamily="18" charset="0"/>
              <a:cs typeface="Times New Roman" pitchFamily="18" charset="0"/>
            </a:endParaRPr>
          </a:p>
          <a:p>
            <a:pPr marL="236538" lvl="0" indent="-236538" algn="just" fontAlgn="base">
              <a:buFont typeface="Arial" pitchFamily="34" charset="0"/>
              <a:buChar char="•"/>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Gawde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Manisha</a:t>
            </a:r>
            <a:r>
              <a:rPr lang="en-US" sz="1600" dirty="0" smtClean="0">
                <a:latin typeface="Times New Roman" pitchFamily="18" charset="0"/>
                <a:cs typeface="Times New Roman" pitchFamily="18" charset="0"/>
              </a:rPr>
              <a:t>.</a:t>
            </a:r>
            <a:r>
              <a:rPr lang="en-US" sz="1600" i="1" dirty="0" smtClean="0">
                <a:latin typeface="Times New Roman" pitchFamily="18" charset="0"/>
                <a:cs typeface="Times New Roman" pitchFamily="18" charset="0"/>
              </a:rPr>
              <a:t> “Information Research: an International Electronic Journal: A </a:t>
            </a:r>
            <a:r>
              <a:rPr lang="en-US" sz="1600" i="1" dirty="0" err="1" smtClean="0">
                <a:latin typeface="Times New Roman" pitchFamily="18" charset="0"/>
                <a:cs typeface="Times New Roman" pitchFamily="18" charset="0"/>
              </a:rPr>
              <a:t>Bibliometric</a:t>
            </a:r>
            <a:r>
              <a:rPr lang="en-US" sz="1600" i="1" dirty="0" smtClean="0">
                <a:latin typeface="Times New Roman" pitchFamily="18" charset="0"/>
                <a:cs typeface="Times New Roman" pitchFamily="18" charset="0"/>
              </a:rPr>
              <a:t> Study”.  </a:t>
            </a:r>
            <a:r>
              <a:rPr lang="en-US" sz="1600" dirty="0" smtClean="0">
                <a:latin typeface="Times New Roman" pitchFamily="18" charset="0"/>
                <a:cs typeface="Times New Roman" pitchFamily="18" charset="0"/>
              </a:rPr>
              <a:t>Published in</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IJODLIS. Vol. 2 Jan-March, 2012 Issue-1. (ISSN:2250-1142)</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Naidu, GHS and Joshi, </a:t>
            </a:r>
            <a:r>
              <a:rPr lang="en-US" sz="1600" dirty="0" err="1" smtClean="0">
                <a:latin typeface="Times New Roman" pitchFamily="18" charset="0"/>
                <a:cs typeface="Times New Roman" pitchFamily="18" charset="0"/>
              </a:rPr>
              <a:t>Leena</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Webometric</a:t>
            </a:r>
            <a:r>
              <a:rPr lang="en-US" sz="1600" i="1" dirty="0" smtClean="0">
                <a:latin typeface="Times New Roman" pitchFamily="18" charset="0"/>
                <a:cs typeface="Times New Roman" pitchFamily="18" charset="0"/>
              </a:rPr>
              <a:t> Study of IITs Library Websites”. </a:t>
            </a:r>
            <a:r>
              <a:rPr lang="en-US" sz="1600" dirty="0" smtClean="0">
                <a:latin typeface="Times New Roman" pitchFamily="18" charset="0"/>
                <a:cs typeface="Times New Roman" pitchFamily="18" charset="0"/>
              </a:rPr>
              <a:t>DESIDOC Journal of Library &amp; Information Technology Vol. 32, No. 3, May 2012, pp. 250-255 (ISSN 0976-4658).</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Vyas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Rashmi</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Use of Mobile Phones by LIS Students of Affiliated Institutes of DAVV”. </a:t>
            </a:r>
            <a:r>
              <a:rPr lang="en-US" sz="1600" dirty="0" smtClean="0">
                <a:latin typeface="Times New Roman" pitchFamily="18" charset="0"/>
                <a:cs typeface="Times New Roman" pitchFamily="18" charset="0"/>
              </a:rPr>
              <a:t>International Research: Journal of Library and Information Science. Vol. 2 No. 1, June 2012 (ISSN 2249–0213).</a:t>
            </a:r>
            <a:r>
              <a:rPr lang="en-US" sz="1600" u="sng" dirty="0" smtClean="0">
                <a:latin typeface="Times New Roman" pitchFamily="18" charset="0"/>
                <a:cs typeface="Times New Roman" pitchFamily="18" charset="0"/>
                <a:hlinkClick r:id="rId2"/>
              </a:rPr>
              <a:t>http://irjlis.com/use-mobile-phones-libraries/</a:t>
            </a:r>
            <a:r>
              <a:rPr lang="en-US" sz="1600" dirty="0" smtClean="0">
                <a:latin typeface="Times New Roman" pitchFamily="18" charset="0"/>
                <a:cs typeface="Times New Roman" pitchFamily="18" charset="0"/>
              </a:rPr>
              <a:t> </a:t>
            </a:r>
          </a:p>
          <a:p>
            <a:pPr marL="236538" lvl="0" indent="-236538" algn="just" fontAlgn="base">
              <a:buFont typeface="Arial" pitchFamily="34" charset="0"/>
              <a:buChar char="•"/>
            </a:pPr>
            <a:r>
              <a:rPr lang="en-US" sz="1600" dirty="0" err="1" smtClean="0">
                <a:latin typeface="Times New Roman" pitchFamily="18" charset="0"/>
                <a:cs typeface="Times New Roman" pitchFamily="18" charset="0"/>
              </a:rPr>
              <a:t>Ratha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Bhupendra</a:t>
            </a:r>
            <a:r>
              <a:rPr lang="en-US" sz="1600" dirty="0" smtClean="0">
                <a:latin typeface="Times New Roman" pitchFamily="18" charset="0"/>
                <a:cs typeface="Times New Roman" pitchFamily="18" charset="0"/>
              </a:rPr>
              <a:t>, Naidu, GHS and </a:t>
            </a:r>
            <a:r>
              <a:rPr lang="en-US" sz="1600" dirty="0" err="1" smtClean="0">
                <a:latin typeface="Times New Roman" pitchFamily="18" charset="0"/>
                <a:cs typeface="Times New Roman" pitchFamily="18" charset="0"/>
              </a:rPr>
              <a:t>Hardiya</a:t>
            </a:r>
            <a:r>
              <a:rPr lang="en-US" sz="1600" dirty="0" smtClean="0">
                <a:latin typeface="Times New Roman" pitchFamily="18" charset="0"/>
                <a:cs typeface="Times New Roman" pitchFamily="18" charset="0"/>
              </a:rPr>
              <a:t>, Maya. “</a:t>
            </a:r>
            <a:r>
              <a:rPr lang="en-US" sz="1600" i="1" dirty="0" smtClean="0">
                <a:latin typeface="Times New Roman" pitchFamily="18" charset="0"/>
                <a:cs typeface="Times New Roman" pitchFamily="18" charset="0"/>
              </a:rPr>
              <a:t>Occupational Stress among the Library Professionals: Special Reference to Private Engineering College of Indore City”. </a:t>
            </a:r>
            <a:r>
              <a:rPr lang="en-US" sz="1600" dirty="0" smtClean="0">
                <a:latin typeface="Times New Roman" pitchFamily="18" charset="0"/>
                <a:cs typeface="Times New Roman" pitchFamily="18" charset="0"/>
              </a:rPr>
              <a:t>Pearl: A Journal of Library and Information Science Vol.6, Issue-1. January-March 2012, (ISSN 0973-7081). </a:t>
            </a:r>
          </a:p>
          <a:p>
            <a:pPr algn="ctr"/>
            <a:endParaRPr lang="en-US" dirty="0">
              <a:latin typeface="Times New Roman" pitchFamily="18" charset="0"/>
              <a:cs typeface="Times New Roman" pitchFamily="18" charset="0"/>
            </a:endParaRPr>
          </a:p>
        </p:txBody>
      </p:sp>
      <p:sp>
        <p:nvSpPr>
          <p:cNvPr id="11" name="Slide Number Placeholder 10"/>
          <p:cNvSpPr>
            <a:spLocks noGrp="1"/>
          </p:cNvSpPr>
          <p:nvPr>
            <p:ph type="sldNum" sz="quarter" idx="12"/>
          </p:nvPr>
        </p:nvSpPr>
        <p:spPr/>
        <p:txBody>
          <a:bodyPr/>
          <a:lstStyle/>
          <a:p>
            <a:fld id="{E9DE5B1C-E3FF-47CF-80A2-7860F7171BA8}" type="slidenum">
              <a:rPr lang="en-IN" smtClean="0"/>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10288</TotalTime>
  <Words>3166</Words>
  <Application>Microsoft Office PowerPoint</Application>
  <PresentationFormat>On-screen Show (4:3)</PresentationFormat>
  <Paragraphs>904</Paragraphs>
  <Slides>34</Slides>
  <Notes>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 </vt:lpstr>
      <vt:lpstr> </vt:lpstr>
      <vt:lpstr>Slide 10</vt:lpstr>
      <vt:lpstr>Slide 11</vt:lpstr>
      <vt:lpstr>Slide 12</vt:lpstr>
      <vt:lpstr>Slide 13</vt:lpstr>
      <vt:lpstr>Slide 14</vt:lpstr>
      <vt:lpstr>Catering of Diverse Needs of Students</vt:lpstr>
      <vt:lpstr>Slide 16</vt:lpstr>
      <vt:lpstr>Slide 17</vt:lpstr>
      <vt:lpstr>Slide 18</vt:lpstr>
      <vt:lpstr>Slide 19</vt:lpstr>
      <vt:lpstr>Slide 20</vt:lpstr>
      <vt:lpstr>Slide 21</vt:lpstr>
      <vt:lpstr>Infrastructure and Learning Resources </vt:lpstr>
      <vt:lpstr>Slide 23</vt:lpstr>
      <vt:lpstr>Library as a Learning Resource</vt:lpstr>
      <vt:lpstr>Slide 25</vt:lpstr>
      <vt:lpstr>Students Support and Progression </vt:lpstr>
      <vt:lpstr>Slide 27</vt:lpstr>
      <vt:lpstr>Slide 28</vt:lpstr>
      <vt:lpstr>Slide 29</vt:lpstr>
      <vt:lpstr>Slide 30</vt:lpstr>
      <vt:lpstr>Slide 31</vt:lpstr>
      <vt:lpstr>Slide 32</vt:lpstr>
      <vt:lpstr>Slide 33</vt:lpstr>
      <vt:lpstr>Slide 34</vt:lpstr>
    </vt:vector>
  </TitlesOfParts>
  <Company>INFLIBNET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Yatrik Patel</dc:creator>
  <cp:lastModifiedBy>shri ganesh</cp:lastModifiedBy>
  <cp:revision>457</cp:revision>
  <dcterms:created xsi:type="dcterms:W3CDTF">2013-06-14T07:09:56Z</dcterms:created>
  <dcterms:modified xsi:type="dcterms:W3CDTF">2014-01-19T04:44:04Z</dcterms:modified>
</cp:coreProperties>
</file>